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Nanum Square" charset="1" panose="020B0600000101010101"/>
      <p:regular r:id="rId50"/>
    </p:embeddedFont>
    <p:embeddedFont>
      <p:font typeface="Nanum Square Bold" charset="1" panose="020B0600000101010101"/>
      <p:regular r:id="rId51"/>
    </p:embeddedFont>
    <p:embeddedFont>
      <p:font typeface="Aileron" charset="1" panose="00000500000000000000"/>
      <p:regular r:id="rId52"/>
    </p:embeddedFont>
    <p:embeddedFont>
      <p:font typeface="Aileron Bold" charset="1" panose="00000800000000000000"/>
      <p:regular r:id="rId53"/>
    </p:embeddedFont>
    <p:embeddedFont>
      <p:font typeface="Open Sans Bold" charset="1" panose="00000000000000000000"/>
      <p:regular r:id="rId54"/>
    </p:embeddedFont>
    <p:embeddedFont>
      <p:font typeface="Extenda 20 Micro" charset="1" panose="020B0003020200000002"/>
      <p:regular r:id="rId55"/>
    </p:embeddedFont>
    <p:embeddedFont>
      <p:font typeface="Clear Sans" charset="1" panose="020B050303020202030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RrjFEhNM.mp4" Type="http://schemas.openxmlformats.org/officeDocument/2006/relationships/video"/><Relationship Id="rId4" Target="../media/VAGRrjFEhNM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RrjfwqK8.mp4" Type="http://schemas.openxmlformats.org/officeDocument/2006/relationships/video"/><Relationship Id="rId4" Target="../media/VAGRrjfwqK8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GRrlTsbsg.mp4" Type="http://schemas.openxmlformats.org/officeDocument/2006/relationships/video"/><Relationship Id="rId4" Target="../media/VAGRrlTsbsg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RuJ5wXfE.mp4" Type="http://schemas.openxmlformats.org/officeDocument/2006/relationships/video"/><Relationship Id="rId4" Target="../media/VAGRuJ5wXfE.mp4" Type="http://schemas.microsoft.com/office/2007/relationships/media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RsVEbUh8.mp4" Type="http://schemas.openxmlformats.org/officeDocument/2006/relationships/video"/><Relationship Id="rId4" Target="../media/VAGRsVEbUh8.mp4" Type="http://schemas.microsoft.com/office/2007/relationships/media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RuEoTtJw.mp4" Type="http://schemas.openxmlformats.org/officeDocument/2006/relationships/video"/><Relationship Id="rId4" Target="../media/VAGRuEoTtJw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GRuMJ7N8k.mp4" Type="http://schemas.openxmlformats.org/officeDocument/2006/relationships/video"/><Relationship Id="rId4" Target="../media/VAGRuMJ7N8k.mp4" Type="http://schemas.microsoft.com/office/2007/relationships/media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46798" y="2639730"/>
            <a:ext cx="7194404" cy="3237956"/>
            <a:chOff x="0" y="0"/>
            <a:chExt cx="2172245" cy="977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2245" cy="977654"/>
            </a:xfrm>
            <a:custGeom>
              <a:avLst/>
              <a:gdLst/>
              <a:ahLst/>
              <a:cxnLst/>
              <a:rect r="r" b="b" t="t" l="l"/>
              <a:pathLst>
                <a:path h="977654" w="2172245">
                  <a:moveTo>
                    <a:pt x="0" y="0"/>
                  </a:moveTo>
                  <a:lnTo>
                    <a:pt x="2172245" y="0"/>
                  </a:lnTo>
                  <a:lnTo>
                    <a:pt x="2172245" y="977654"/>
                  </a:lnTo>
                  <a:lnTo>
                    <a:pt x="0" y="97765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72245" cy="1015754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51052" y="2594808"/>
            <a:ext cx="7385896" cy="3378625"/>
            <a:chOff x="0" y="0"/>
            <a:chExt cx="9847861" cy="450483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592538" y="0"/>
              <a:ext cx="255323" cy="255323"/>
              <a:chOff x="0" y="0"/>
              <a:chExt cx="57818" cy="578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4249510"/>
              <a:ext cx="255323" cy="255323"/>
              <a:chOff x="0" y="0"/>
              <a:chExt cx="57818" cy="5781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9592538" y="4249510"/>
              <a:ext cx="255323" cy="255323"/>
              <a:chOff x="0" y="0"/>
              <a:chExt cx="57818" cy="5781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8" id="18"/>
          <p:cNvSpPr txBox="true"/>
          <p:nvPr/>
        </p:nvSpPr>
        <p:spPr>
          <a:xfrm rot="0">
            <a:off x="4000500" y="4044971"/>
            <a:ext cx="10287000" cy="85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7399" spc="184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농가와가치같이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97986" y="6903043"/>
            <a:ext cx="104920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셀 방식을 활용한 공유 ·가공 플랫폼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2402457" y="5439682"/>
            <a:ext cx="1007836" cy="1007836"/>
          </a:xfrm>
          <a:custGeom>
            <a:avLst/>
            <a:gdLst/>
            <a:ahLst/>
            <a:cxnLst/>
            <a:rect r="r" b="b" t="t" l="l"/>
            <a:pathLst>
              <a:path h="1007836" w="1007836">
                <a:moveTo>
                  <a:pt x="1007836" y="0"/>
                </a:moveTo>
                <a:lnTo>
                  <a:pt x="0" y="0"/>
                </a:lnTo>
                <a:lnTo>
                  <a:pt x="0" y="1007836"/>
                </a:lnTo>
                <a:lnTo>
                  <a:pt x="1007836" y="1007836"/>
                </a:lnTo>
                <a:lnTo>
                  <a:pt x="10078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558530" y="9309027"/>
            <a:ext cx="5170940" cy="26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b="true" sz="1800" spc="-53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가치같이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88360" y="765429"/>
            <a:ext cx="5170940" cy="26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2"/>
              </a:lnSpc>
            </a:pPr>
            <a:r>
              <a:rPr lang="en-US" b="true" sz="1800" spc="-53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2024.09.24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8619" y="4116504"/>
            <a:ext cx="7040390" cy="191492"/>
            <a:chOff x="0" y="0"/>
            <a:chExt cx="9387187" cy="255323"/>
          </a:xfrm>
        </p:grpSpPr>
        <p:sp>
          <p:nvSpPr>
            <p:cNvPr name="AutoShape 3" id="3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5498619" y="6725463"/>
            <a:ext cx="7040390" cy="191492"/>
            <a:chOff x="0" y="0"/>
            <a:chExt cx="9387187" cy="255323"/>
          </a:xfrm>
        </p:grpSpPr>
        <p:sp>
          <p:nvSpPr>
            <p:cNvPr name="AutoShape 11" id="11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8" id="18"/>
          <p:cNvSpPr txBox="true"/>
          <p:nvPr/>
        </p:nvSpPr>
        <p:spPr>
          <a:xfrm rot="0">
            <a:off x="5498619" y="3275596"/>
            <a:ext cx="6867779" cy="75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2"/>
              </a:lnSpc>
            </a:pPr>
            <a:r>
              <a:rPr lang="en-US" sz="6600" spc="165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3. 프로젝트 내용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11898868" y="3886997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29598" y="4317436"/>
            <a:ext cx="6136800" cy="227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630"/>
              </a:lnSpc>
              <a:buFont typeface="Arial"/>
              <a:buChar char="•"/>
            </a:pPr>
            <a:r>
              <a:rPr lang="en-US" sz="2200" spc="-11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설계</a:t>
            </a:r>
          </a:p>
          <a:p>
            <a:pPr algn="l" marL="474981" indent="-237491" lvl="1">
              <a:lnSpc>
                <a:spcPts val="3630"/>
              </a:lnSpc>
              <a:buFont typeface="Arial"/>
              <a:buChar char="•"/>
            </a:pPr>
            <a:r>
              <a:rPr lang="en-US" sz="2200" spc="-11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uNITY &amp; C# - 제어 </a:t>
            </a:r>
          </a:p>
          <a:p>
            <a:pPr algn="l" marL="474981" indent="-237491" lvl="1">
              <a:lnSpc>
                <a:spcPts val="3630"/>
              </a:lnSpc>
              <a:buFont typeface="Arial"/>
              <a:buChar char="•"/>
            </a:pPr>
            <a:r>
              <a:rPr lang="en-US" sz="2200" spc="-11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PLC</a:t>
            </a:r>
          </a:p>
          <a:p>
            <a:pPr algn="l" marL="474981" indent="-237491" lvl="1">
              <a:lnSpc>
                <a:spcPts val="3630"/>
              </a:lnSpc>
              <a:buFont typeface="Arial"/>
              <a:buChar char="•"/>
            </a:pPr>
            <a:r>
              <a:rPr lang="en-US" sz="2200" spc="-11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TCP/IP &amp; Mx Component- 연동</a:t>
            </a:r>
          </a:p>
          <a:p>
            <a:pPr algn="l" marL="474981" indent="-237491" lvl="1">
              <a:lnSpc>
                <a:spcPts val="3630"/>
              </a:lnSpc>
              <a:buFont typeface="Arial"/>
              <a:buChar char="•"/>
            </a:pPr>
            <a:r>
              <a:rPr lang="en-US" sz="2200" spc="-11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ui &amp; DB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978" y="4616200"/>
            <a:ext cx="5770045" cy="155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2"/>
              </a:lnSpc>
            </a:pPr>
            <a:r>
              <a:rPr lang="en-US" sz="14400" spc="648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설계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23805" y="2884519"/>
            <a:ext cx="7040390" cy="191492"/>
            <a:chOff x="0" y="0"/>
            <a:chExt cx="9387187" cy="255323"/>
          </a:xfrm>
        </p:grpSpPr>
        <p:sp>
          <p:nvSpPr>
            <p:cNvPr name="AutoShape 4" id="4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5623805" y="7073074"/>
            <a:ext cx="7040390" cy="191492"/>
            <a:chOff x="0" y="0"/>
            <a:chExt cx="9387187" cy="255323"/>
          </a:xfrm>
        </p:grpSpPr>
        <p:sp>
          <p:nvSpPr>
            <p:cNvPr name="AutoShape 12" id="12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3897986" y="5906266"/>
            <a:ext cx="1049202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b="true" sz="3400" spc="-17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CATIA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07741" y="1995999"/>
            <a:ext cx="6359247" cy="7238984"/>
          </a:xfrm>
          <a:custGeom>
            <a:avLst/>
            <a:gdLst/>
            <a:ahLst/>
            <a:cxnLst/>
            <a:rect r="r" b="b" t="t" l="l"/>
            <a:pathLst>
              <a:path h="7238984" w="6359247">
                <a:moveTo>
                  <a:pt x="0" y="0"/>
                </a:moveTo>
                <a:lnTo>
                  <a:pt x="6359247" y="0"/>
                </a:lnTo>
                <a:lnTo>
                  <a:pt x="6359247" y="7238985"/>
                </a:lnTo>
                <a:lnTo>
                  <a:pt x="0" y="7238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31725" y="1995999"/>
            <a:ext cx="4822494" cy="7262301"/>
          </a:xfrm>
          <a:custGeom>
            <a:avLst/>
            <a:gdLst/>
            <a:ahLst/>
            <a:cxnLst/>
            <a:rect r="r" b="b" t="t" l="l"/>
            <a:pathLst>
              <a:path h="7262301" w="4822494">
                <a:moveTo>
                  <a:pt x="0" y="0"/>
                </a:moveTo>
                <a:lnTo>
                  <a:pt x="4822494" y="0"/>
                </a:lnTo>
                <a:lnTo>
                  <a:pt x="4822494" y="7262301"/>
                </a:lnTo>
                <a:lnTo>
                  <a:pt x="0" y="7262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94213" y="591593"/>
            <a:ext cx="3979238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AGV + 로봇팔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4688" y="591593"/>
            <a:ext cx="3501843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토트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57913" y="1937505"/>
            <a:ext cx="13341770" cy="6826194"/>
          </a:xfrm>
          <a:custGeom>
            <a:avLst/>
            <a:gdLst/>
            <a:ahLst/>
            <a:cxnLst/>
            <a:rect r="r" b="b" t="t" l="l"/>
            <a:pathLst>
              <a:path h="6826194" w="13341770">
                <a:moveTo>
                  <a:pt x="0" y="0"/>
                </a:moveTo>
                <a:lnTo>
                  <a:pt x="13341770" y="0"/>
                </a:lnTo>
                <a:lnTo>
                  <a:pt x="13341770" y="6826194"/>
                </a:lnTo>
                <a:lnTo>
                  <a:pt x="0" y="6826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4688" y="591593"/>
            <a:ext cx="3501843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토트 - 상세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10537" y="2297064"/>
            <a:ext cx="13351517" cy="6392232"/>
          </a:xfrm>
          <a:custGeom>
            <a:avLst/>
            <a:gdLst/>
            <a:ahLst/>
            <a:cxnLst/>
            <a:rect r="r" b="b" t="t" l="l"/>
            <a:pathLst>
              <a:path h="6392232" w="13351517">
                <a:moveTo>
                  <a:pt x="0" y="0"/>
                </a:moveTo>
                <a:lnTo>
                  <a:pt x="13351517" y="0"/>
                </a:lnTo>
                <a:lnTo>
                  <a:pt x="13351517" y="6392232"/>
                </a:lnTo>
                <a:lnTo>
                  <a:pt x="0" y="639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931191" y="1519746"/>
            <a:ext cx="10660828" cy="7891134"/>
          </a:xfrm>
          <a:custGeom>
            <a:avLst/>
            <a:gdLst/>
            <a:ahLst/>
            <a:cxnLst/>
            <a:rect r="r" b="b" t="t" l="l"/>
            <a:pathLst>
              <a:path h="7891134" w="10660828">
                <a:moveTo>
                  <a:pt x="0" y="0"/>
                </a:moveTo>
                <a:lnTo>
                  <a:pt x="10660828" y="0"/>
                </a:lnTo>
                <a:lnTo>
                  <a:pt x="10660828" y="7891134"/>
                </a:lnTo>
                <a:lnTo>
                  <a:pt x="0" y="7891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58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4688" y="591593"/>
            <a:ext cx="3501843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세척공정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84688" y="591593"/>
            <a:ext cx="9307573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세척공정 - 도트 이동 컨베이터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352477" y="1922595"/>
            <a:ext cx="9583046" cy="6441810"/>
          </a:xfrm>
          <a:custGeom>
            <a:avLst/>
            <a:gdLst/>
            <a:ahLst/>
            <a:cxnLst/>
            <a:rect r="r" b="b" t="t" l="l"/>
            <a:pathLst>
              <a:path h="6441810" w="9583046">
                <a:moveTo>
                  <a:pt x="0" y="0"/>
                </a:moveTo>
                <a:lnTo>
                  <a:pt x="9583046" y="0"/>
                </a:lnTo>
                <a:lnTo>
                  <a:pt x="9583046" y="6441810"/>
                </a:lnTo>
                <a:lnTo>
                  <a:pt x="0" y="644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4688" y="591593"/>
            <a:ext cx="3501843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건조 공정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751450" y="2048091"/>
            <a:ext cx="13343947" cy="6819747"/>
          </a:xfrm>
          <a:custGeom>
            <a:avLst/>
            <a:gdLst/>
            <a:ahLst/>
            <a:cxnLst/>
            <a:rect r="r" b="b" t="t" l="l"/>
            <a:pathLst>
              <a:path h="6819747" w="13343947">
                <a:moveTo>
                  <a:pt x="0" y="0"/>
                </a:moveTo>
                <a:lnTo>
                  <a:pt x="13343947" y="0"/>
                </a:lnTo>
                <a:lnTo>
                  <a:pt x="13343947" y="6819748"/>
                </a:lnTo>
                <a:lnTo>
                  <a:pt x="0" y="681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460452" y="2031390"/>
            <a:ext cx="14063290" cy="7012102"/>
          </a:xfrm>
          <a:custGeom>
            <a:avLst/>
            <a:gdLst/>
            <a:ahLst/>
            <a:cxnLst/>
            <a:rect r="r" b="b" t="t" l="l"/>
            <a:pathLst>
              <a:path h="7012102" w="14063290">
                <a:moveTo>
                  <a:pt x="0" y="0"/>
                </a:moveTo>
                <a:lnTo>
                  <a:pt x="14063290" y="0"/>
                </a:lnTo>
                <a:lnTo>
                  <a:pt x="14063290" y="7012101"/>
                </a:lnTo>
                <a:lnTo>
                  <a:pt x="0" y="701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4688" y="591593"/>
            <a:ext cx="4549031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건조공정  - 상세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470941" y="1942369"/>
            <a:ext cx="13346118" cy="6769021"/>
          </a:xfrm>
          <a:custGeom>
            <a:avLst/>
            <a:gdLst/>
            <a:ahLst/>
            <a:cxnLst/>
            <a:rect r="r" b="b" t="t" l="l"/>
            <a:pathLst>
              <a:path h="6769021" w="13346118">
                <a:moveTo>
                  <a:pt x="0" y="0"/>
                </a:moveTo>
                <a:lnTo>
                  <a:pt x="13346118" y="0"/>
                </a:lnTo>
                <a:lnTo>
                  <a:pt x="13346118" y="6769021"/>
                </a:lnTo>
                <a:lnTo>
                  <a:pt x="0" y="6769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4688" y="591593"/>
            <a:ext cx="4549031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절단공정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3262" y="-104321"/>
            <a:ext cx="8981475" cy="10495643"/>
            <a:chOff x="0" y="0"/>
            <a:chExt cx="2711825" cy="3169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1825" cy="3169006"/>
            </a:xfrm>
            <a:custGeom>
              <a:avLst/>
              <a:gdLst/>
              <a:ahLst/>
              <a:cxnLst/>
              <a:rect r="r" b="b" t="t" l="l"/>
              <a:pathLst>
                <a:path h="3169006" w="2711825">
                  <a:moveTo>
                    <a:pt x="0" y="0"/>
                  </a:moveTo>
                  <a:lnTo>
                    <a:pt x="2711825" y="0"/>
                  </a:lnTo>
                  <a:lnTo>
                    <a:pt x="2711825" y="3169006"/>
                  </a:lnTo>
                  <a:lnTo>
                    <a:pt x="0" y="316900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11825" cy="3216631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57516" y="1274040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38991" y="1274040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557516" y="8821468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38991" y="8821468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796155" y="1799924"/>
            <a:ext cx="3501843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125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2930" y="3253549"/>
            <a:ext cx="4821443" cy="853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3"/>
              </a:lnSpc>
            </a:pPr>
            <a:r>
              <a:rPr lang="en-US" b="true" sz="2599" spc="-129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 프로젝트 개요</a:t>
            </a:r>
          </a:p>
          <a:p>
            <a:pPr algn="just">
              <a:lnSpc>
                <a:spcPts val="3815"/>
              </a:lnSpc>
            </a:pPr>
            <a:r>
              <a:rPr lang="en-US" sz="2399" spc="-119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  </a:t>
            </a:r>
            <a:r>
              <a:rPr lang="en-US" sz="2399" spc="-119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rPr>
              <a:t>1) 프로젝트 구조</a:t>
            </a:r>
          </a:p>
          <a:p>
            <a:pPr algn="just">
              <a:lnSpc>
                <a:spcPts val="3815"/>
              </a:lnSpc>
            </a:pPr>
            <a:r>
              <a:rPr lang="en-US" sz="2399" spc="-119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rPr>
              <a:t>   2) 개발 범위</a:t>
            </a:r>
          </a:p>
          <a:p>
            <a:pPr algn="just">
              <a:lnSpc>
                <a:spcPts val="1272"/>
              </a:lnSpc>
            </a:pPr>
            <a:r>
              <a:rPr lang="en-US" sz="800" spc="-4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   </a:t>
            </a:r>
          </a:p>
          <a:p>
            <a:pPr algn="just">
              <a:lnSpc>
                <a:spcPts val="4133"/>
              </a:lnSpc>
            </a:pPr>
            <a:r>
              <a:rPr lang="en-US" sz="2599" spc="-129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b="true" sz="2599" spc="-129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프로젝트 팀 구성 및 역할</a:t>
            </a:r>
          </a:p>
          <a:p>
            <a:pPr algn="just">
              <a:lnSpc>
                <a:spcPts val="1431"/>
              </a:lnSpc>
            </a:pPr>
            <a:r>
              <a:rPr lang="en-US" sz="900" spc="-45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 </a:t>
            </a:r>
          </a:p>
          <a:p>
            <a:pPr algn="just">
              <a:lnSpc>
                <a:spcPts val="3974"/>
              </a:lnSpc>
            </a:pPr>
            <a:r>
              <a:rPr lang="en-US" sz="2499" spc="-124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b="true" sz="2499" spc="-124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 프로젝트 내용  </a:t>
            </a:r>
          </a:p>
          <a:p>
            <a:pPr algn="just">
              <a:lnSpc>
                <a:spcPts val="3815"/>
              </a:lnSpc>
            </a:pPr>
            <a:r>
              <a:rPr lang="en-US" sz="2399" spc="-119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  </a:t>
            </a:r>
            <a:r>
              <a:rPr lang="en-US" sz="2399" spc="-119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rPr>
              <a:t>1) 설계</a:t>
            </a:r>
          </a:p>
          <a:p>
            <a:pPr algn="just">
              <a:lnSpc>
                <a:spcPts val="3815"/>
              </a:lnSpc>
            </a:pPr>
            <a:r>
              <a:rPr lang="en-US" sz="2399" spc="-119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rPr>
              <a:t>   2) UNITY &amp; C# - 제어 </a:t>
            </a:r>
          </a:p>
          <a:p>
            <a:pPr algn="just">
              <a:lnSpc>
                <a:spcPts val="3815"/>
              </a:lnSpc>
            </a:pPr>
            <a:r>
              <a:rPr lang="en-US" sz="2399" spc="-119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rPr>
              <a:t>   3) PLC</a:t>
            </a:r>
          </a:p>
          <a:p>
            <a:pPr algn="just">
              <a:lnSpc>
                <a:spcPts val="3815"/>
              </a:lnSpc>
            </a:pPr>
            <a:r>
              <a:rPr lang="en-US" sz="2399" spc="-119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rPr>
              <a:t>   4) TCP/IP &amp; MX COMPONENT- 연동</a:t>
            </a:r>
          </a:p>
          <a:p>
            <a:pPr algn="just">
              <a:lnSpc>
                <a:spcPts val="3815"/>
              </a:lnSpc>
            </a:pPr>
            <a:r>
              <a:rPr lang="en-US" sz="2399" spc="-119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rPr>
              <a:t>   5) UI &amp;  DB </a:t>
            </a:r>
          </a:p>
          <a:p>
            <a:pPr algn="just">
              <a:lnSpc>
                <a:spcPts val="1272"/>
              </a:lnSpc>
            </a:pPr>
          </a:p>
          <a:p>
            <a:pPr algn="just">
              <a:lnSpc>
                <a:spcPts val="3815"/>
              </a:lnSpc>
            </a:pPr>
            <a:r>
              <a:rPr lang="en-US" b="true" sz="2399" spc="-119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4. 프로젝트 진행 현황</a:t>
            </a:r>
          </a:p>
          <a:p>
            <a:pPr algn="just">
              <a:lnSpc>
                <a:spcPts val="3815"/>
              </a:lnSpc>
            </a:pPr>
          </a:p>
          <a:p>
            <a:pPr algn="just">
              <a:lnSpc>
                <a:spcPts val="3339"/>
              </a:lnSpc>
            </a:pPr>
          </a:p>
          <a:p>
            <a:pPr algn="just">
              <a:lnSpc>
                <a:spcPts val="1590"/>
              </a:lnSpc>
            </a:pPr>
            <a:r>
              <a:rPr lang="en-US" sz="1000" spc="-5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    </a:t>
            </a:r>
          </a:p>
          <a:p>
            <a:pPr algn="just">
              <a:lnSpc>
                <a:spcPts val="4133"/>
              </a:lnSpc>
            </a:pPr>
          </a:p>
          <a:p>
            <a:pPr algn="just">
              <a:lnSpc>
                <a:spcPts val="4133"/>
              </a:lnSpc>
            </a:pPr>
          </a:p>
          <a:p>
            <a:pPr algn="just">
              <a:lnSpc>
                <a:spcPts val="3815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470941" y="1862333"/>
            <a:ext cx="13346118" cy="6562334"/>
          </a:xfrm>
          <a:custGeom>
            <a:avLst/>
            <a:gdLst/>
            <a:ahLst/>
            <a:cxnLst/>
            <a:rect r="r" b="b" t="t" l="l"/>
            <a:pathLst>
              <a:path h="6562334" w="13346118">
                <a:moveTo>
                  <a:pt x="0" y="0"/>
                </a:moveTo>
                <a:lnTo>
                  <a:pt x="13346118" y="0"/>
                </a:lnTo>
                <a:lnTo>
                  <a:pt x="13346118" y="6562334"/>
                </a:lnTo>
                <a:lnTo>
                  <a:pt x="0" y="656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4688" y="591593"/>
            <a:ext cx="4549031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절단공정 - 상세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805189" y="2016694"/>
            <a:ext cx="8677622" cy="6253611"/>
          </a:xfrm>
          <a:custGeom>
            <a:avLst/>
            <a:gdLst/>
            <a:ahLst/>
            <a:cxnLst/>
            <a:rect r="r" b="b" t="t" l="l"/>
            <a:pathLst>
              <a:path h="6253611" w="8677622">
                <a:moveTo>
                  <a:pt x="0" y="0"/>
                </a:moveTo>
                <a:lnTo>
                  <a:pt x="8677622" y="0"/>
                </a:lnTo>
                <a:lnTo>
                  <a:pt x="8677622" y="6253612"/>
                </a:lnTo>
                <a:lnTo>
                  <a:pt x="0" y="625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4688" y="591593"/>
            <a:ext cx="6035307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택배 박스 그리퍼 설계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247740" y="1798907"/>
            <a:ext cx="7868960" cy="7120793"/>
          </a:xfrm>
          <a:custGeom>
            <a:avLst/>
            <a:gdLst/>
            <a:ahLst/>
            <a:cxnLst/>
            <a:rect r="r" b="b" t="t" l="l"/>
            <a:pathLst>
              <a:path h="7120793" w="7868960">
                <a:moveTo>
                  <a:pt x="0" y="0"/>
                </a:moveTo>
                <a:lnTo>
                  <a:pt x="7868960" y="0"/>
                </a:lnTo>
                <a:lnTo>
                  <a:pt x="7868960" y="7120793"/>
                </a:lnTo>
                <a:lnTo>
                  <a:pt x="0" y="7120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4688" y="591593"/>
            <a:ext cx="5453721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택배 박스 적재 공정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978" y="4616200"/>
            <a:ext cx="5770045" cy="155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2"/>
              </a:lnSpc>
            </a:pPr>
            <a:r>
              <a:rPr lang="en-US" sz="14400" spc="648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제어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23805" y="2884519"/>
            <a:ext cx="7040390" cy="191492"/>
            <a:chOff x="0" y="0"/>
            <a:chExt cx="9387187" cy="255323"/>
          </a:xfrm>
        </p:grpSpPr>
        <p:sp>
          <p:nvSpPr>
            <p:cNvPr name="AutoShape 4" id="4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5623805" y="7073074"/>
            <a:ext cx="7040390" cy="191492"/>
            <a:chOff x="0" y="0"/>
            <a:chExt cx="9387187" cy="255323"/>
          </a:xfrm>
        </p:grpSpPr>
        <p:sp>
          <p:nvSpPr>
            <p:cNvPr name="AutoShape 12" id="12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3897986" y="5906266"/>
            <a:ext cx="1049202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b="true" sz="3400" spc="-17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UNITY &amp; C#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76890" y="499195"/>
            <a:ext cx="9307573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세척공정 - 딸기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18287" y="1607415"/>
            <a:ext cx="13706591" cy="7555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84688" y="591593"/>
            <a:ext cx="5180423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세척공정 - 오렌지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56490" y="1584098"/>
            <a:ext cx="13880295" cy="7650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4688" y="591593"/>
            <a:ext cx="4406534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세척공정 - 사과</a:t>
            </a:r>
          </a:p>
        </p:txBody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18287" y="1467682"/>
            <a:ext cx="14091498" cy="7767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459204" y="3216157"/>
            <a:ext cx="12284377" cy="3854686"/>
          </a:xfrm>
          <a:custGeom>
            <a:avLst/>
            <a:gdLst/>
            <a:ahLst/>
            <a:cxnLst/>
            <a:rect r="r" b="b" t="t" l="l"/>
            <a:pathLst>
              <a:path h="3854686" w="12284377">
                <a:moveTo>
                  <a:pt x="0" y="0"/>
                </a:moveTo>
                <a:lnTo>
                  <a:pt x="12284377" y="0"/>
                </a:lnTo>
                <a:lnTo>
                  <a:pt x="12284377" y="3854686"/>
                </a:lnTo>
                <a:lnTo>
                  <a:pt x="0" y="3854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4688" y="591593"/>
            <a:ext cx="6444572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세척 공정 - 과일 생성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978" y="4559050"/>
            <a:ext cx="5770045" cy="193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74"/>
              </a:lnSpc>
            </a:pPr>
            <a:r>
              <a:rPr lang="en-US" sz="17499" spc="78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PLC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23805" y="2884519"/>
            <a:ext cx="7040390" cy="191492"/>
            <a:chOff x="0" y="0"/>
            <a:chExt cx="9387187" cy="255323"/>
          </a:xfrm>
        </p:grpSpPr>
        <p:sp>
          <p:nvSpPr>
            <p:cNvPr name="AutoShape 4" id="4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5623805" y="7073074"/>
            <a:ext cx="7040390" cy="191492"/>
            <a:chOff x="0" y="0"/>
            <a:chExt cx="9387187" cy="255323"/>
          </a:xfrm>
        </p:grpSpPr>
        <p:sp>
          <p:nvSpPr>
            <p:cNvPr name="AutoShape 12" id="12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878692" y="1619264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46129" y="591593"/>
            <a:ext cx="6612606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PLC 래더 파일 구성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8619" y="4116504"/>
            <a:ext cx="7040390" cy="191492"/>
            <a:chOff x="0" y="0"/>
            <a:chExt cx="9387187" cy="255323"/>
          </a:xfrm>
        </p:grpSpPr>
        <p:sp>
          <p:nvSpPr>
            <p:cNvPr name="AutoShape 3" id="3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5498619" y="6725463"/>
            <a:ext cx="7040390" cy="191492"/>
            <a:chOff x="0" y="0"/>
            <a:chExt cx="9387187" cy="255323"/>
          </a:xfrm>
        </p:grpSpPr>
        <p:sp>
          <p:nvSpPr>
            <p:cNvPr name="AutoShape 11" id="11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8" id="18"/>
          <p:cNvSpPr txBox="true"/>
          <p:nvPr/>
        </p:nvSpPr>
        <p:spPr>
          <a:xfrm rot="0">
            <a:off x="4927276" y="3294646"/>
            <a:ext cx="6971592" cy="82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44"/>
              </a:lnSpc>
            </a:pPr>
            <a:r>
              <a:rPr lang="en-US" sz="7200" spc="18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1. 프로젝트 개요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11898868" y="3886997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29598" y="4975709"/>
            <a:ext cx="6136800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59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구조</a:t>
            </a:r>
          </a:p>
          <a:p>
            <a:pPr algn="l" marL="518160" indent="-259080" lvl="1">
              <a:lnSpc>
                <a:spcPts val="3959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개발 범위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878692" y="1619264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6604" y="591593"/>
            <a:ext cx="6612606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PLC I/O 구성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878692" y="2312256"/>
            <a:ext cx="12530617" cy="5662489"/>
          </a:xfrm>
          <a:custGeom>
            <a:avLst/>
            <a:gdLst/>
            <a:ahLst/>
            <a:cxnLst/>
            <a:rect r="r" b="b" t="t" l="l"/>
            <a:pathLst>
              <a:path h="5662489" w="12530617">
                <a:moveTo>
                  <a:pt x="0" y="0"/>
                </a:moveTo>
                <a:lnTo>
                  <a:pt x="12530616" y="0"/>
                </a:lnTo>
                <a:lnTo>
                  <a:pt x="12530616" y="5662488"/>
                </a:lnTo>
                <a:lnTo>
                  <a:pt x="0" y="566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476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6604" y="591593"/>
            <a:ext cx="6612606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PLC 래더 초기 설정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67200" y="2114830"/>
            <a:ext cx="10533322" cy="52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4499" spc="112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rPr>
              <a:t>UI에서 설정된 토트 수량 SET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878692" y="1619264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6604" y="591593"/>
            <a:ext cx="6612606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PLC 래더 명렁어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878692" y="1404410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757912" y="5802623"/>
            <a:ext cx="6501388" cy="3924892"/>
            <a:chOff x="0" y="0"/>
            <a:chExt cx="1712300" cy="10337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12300" cy="1033716"/>
            </a:xfrm>
            <a:custGeom>
              <a:avLst/>
              <a:gdLst/>
              <a:ahLst/>
              <a:cxnLst/>
              <a:rect r="r" b="b" t="t" l="l"/>
              <a:pathLst>
                <a:path h="1033716" w="1712300">
                  <a:moveTo>
                    <a:pt x="60731" y="0"/>
                  </a:moveTo>
                  <a:lnTo>
                    <a:pt x="1651568" y="0"/>
                  </a:lnTo>
                  <a:cubicBezTo>
                    <a:pt x="1667675" y="0"/>
                    <a:pt x="1683123" y="6398"/>
                    <a:pt x="1694512" y="17788"/>
                  </a:cubicBezTo>
                  <a:cubicBezTo>
                    <a:pt x="1705901" y="29177"/>
                    <a:pt x="1712300" y="44624"/>
                    <a:pt x="1712300" y="60731"/>
                  </a:cubicBezTo>
                  <a:lnTo>
                    <a:pt x="1712300" y="972985"/>
                  </a:lnTo>
                  <a:cubicBezTo>
                    <a:pt x="1712300" y="1006526"/>
                    <a:pt x="1685109" y="1033716"/>
                    <a:pt x="1651568" y="1033716"/>
                  </a:cubicBezTo>
                  <a:lnTo>
                    <a:pt x="60731" y="1033716"/>
                  </a:lnTo>
                  <a:cubicBezTo>
                    <a:pt x="44624" y="1033716"/>
                    <a:pt x="29177" y="1027318"/>
                    <a:pt x="17788" y="1015929"/>
                  </a:cubicBezTo>
                  <a:cubicBezTo>
                    <a:pt x="6398" y="1004539"/>
                    <a:pt x="0" y="989092"/>
                    <a:pt x="0" y="972985"/>
                  </a:cubicBezTo>
                  <a:lnTo>
                    <a:pt x="0" y="60731"/>
                  </a:lnTo>
                  <a:cubicBezTo>
                    <a:pt x="0" y="44624"/>
                    <a:pt x="6398" y="29177"/>
                    <a:pt x="17788" y="17788"/>
                  </a:cubicBezTo>
                  <a:cubicBezTo>
                    <a:pt x="29177" y="6398"/>
                    <a:pt x="44624" y="0"/>
                    <a:pt x="60731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712300" cy="1081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36604" y="591593"/>
            <a:ext cx="6612606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버그 수정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23957" y="6170290"/>
            <a:ext cx="6497918" cy="3242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8"/>
              </a:lnSpc>
            </a:pPr>
            <a:r>
              <a:rPr lang="en-US" sz="1705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[이중 코일]</a:t>
            </a:r>
          </a:p>
          <a:p>
            <a:pPr algn="just">
              <a:lnSpc>
                <a:spcPts val="2388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PLC에서 각 출력은 하나의 장치나 기능을 제어하는 데 사용되는데, </a:t>
            </a:r>
          </a:p>
          <a:p>
            <a:pPr algn="just">
              <a:lnSpc>
                <a:spcPts val="2388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만약 동일한 출력 주소를 여러 곳에서 사용하면 출력이 예측할 수 없이 </a:t>
            </a:r>
          </a:p>
          <a:p>
            <a:pPr algn="just">
              <a:lnSpc>
                <a:spcPts val="2388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동작할 수 있습니다.</a:t>
            </a:r>
          </a:p>
          <a:p>
            <a:pPr algn="just">
              <a:lnSpc>
                <a:spcPts val="2388"/>
              </a:lnSpc>
              <a:spcBef>
                <a:spcPct val="0"/>
              </a:spcBef>
            </a:pPr>
          </a:p>
          <a:p>
            <a:pPr algn="just">
              <a:lnSpc>
                <a:spcPts val="2388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예를 들어, 하나의 출력 코일을 프로그램의 다른 위치에서 두 번 이상 </a:t>
            </a:r>
          </a:p>
          <a:p>
            <a:pPr algn="just">
              <a:lnSpc>
                <a:spcPts val="2388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제어하려고 하면 충돌이 발생해,</a:t>
            </a:r>
            <a:r>
              <a:rPr lang="en-US" sz="1705" u="sng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마지막 명령만이 실행됩니다. </a:t>
            </a:r>
          </a:p>
          <a:p>
            <a:pPr algn="just">
              <a:lnSpc>
                <a:spcPts val="2388"/>
              </a:lnSpc>
              <a:spcBef>
                <a:spcPct val="0"/>
              </a:spcBef>
            </a:pPr>
            <a:r>
              <a:rPr lang="en-US" sz="1705" u="sng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이로 인해 의도하지 않은 결과나 시스템 오류가 생길 수 있습니다.</a:t>
            </a:r>
          </a:p>
          <a:p>
            <a:pPr algn="just">
              <a:lnSpc>
                <a:spcPts val="2388"/>
              </a:lnSpc>
              <a:spcBef>
                <a:spcPct val="0"/>
              </a:spcBef>
            </a:pPr>
          </a:p>
          <a:p>
            <a:pPr algn="just">
              <a:lnSpc>
                <a:spcPts val="2388"/>
              </a:lnSpc>
              <a:spcBef>
                <a:spcPct val="0"/>
              </a:spcBef>
            </a:pPr>
            <a:r>
              <a:rPr lang="en-US" b="true" sz="1705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 문제를 피하기 위해서는 출력 주소를 한 번만 사용하거나</a:t>
            </a:r>
          </a:p>
          <a:p>
            <a:pPr algn="just">
              <a:lnSpc>
                <a:spcPts val="2388"/>
              </a:lnSpc>
              <a:spcBef>
                <a:spcPct val="0"/>
              </a:spcBef>
            </a:pPr>
            <a:r>
              <a:rPr lang="en-US" b="true" sz="1705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논리적 조건을 사용하여 올바르게 제어하는 것이 중요합니다.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978" y="4616200"/>
            <a:ext cx="5770045" cy="155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2"/>
              </a:lnSpc>
            </a:pPr>
            <a:r>
              <a:rPr lang="en-US" sz="14400" spc="648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연동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23805" y="2884519"/>
            <a:ext cx="7040390" cy="191492"/>
            <a:chOff x="0" y="0"/>
            <a:chExt cx="9387187" cy="255323"/>
          </a:xfrm>
        </p:grpSpPr>
        <p:sp>
          <p:nvSpPr>
            <p:cNvPr name="AutoShape 4" id="4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5623805" y="7073074"/>
            <a:ext cx="7040390" cy="191492"/>
            <a:chOff x="0" y="0"/>
            <a:chExt cx="9387187" cy="255323"/>
          </a:xfrm>
        </p:grpSpPr>
        <p:sp>
          <p:nvSpPr>
            <p:cNvPr name="AutoShape 12" id="12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3897986" y="5828478"/>
            <a:ext cx="1049202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b="true" sz="3400" spc="-17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TCP/IP  &amp;  Mx Component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22967" y="1028700"/>
            <a:ext cx="14842067" cy="8229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76890" y="499195"/>
            <a:ext cx="12952631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세척공정 - TCP/IP &amp; Mx_componet 적용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978" y="4568575"/>
            <a:ext cx="5770045" cy="16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2"/>
              </a:lnSpc>
            </a:pPr>
            <a:r>
              <a:rPr lang="en-US" sz="14400" spc="648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UI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23805" y="2884519"/>
            <a:ext cx="7040390" cy="191492"/>
            <a:chOff x="0" y="0"/>
            <a:chExt cx="9387187" cy="255323"/>
          </a:xfrm>
        </p:grpSpPr>
        <p:sp>
          <p:nvSpPr>
            <p:cNvPr name="AutoShape 4" id="4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5623805" y="7073074"/>
            <a:ext cx="7040390" cy="191492"/>
            <a:chOff x="0" y="0"/>
            <a:chExt cx="9387187" cy="255323"/>
          </a:xfrm>
        </p:grpSpPr>
        <p:sp>
          <p:nvSpPr>
            <p:cNvPr name="AutoShape 12" id="12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3897986" y="5828478"/>
            <a:ext cx="1049202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b="true" sz="3400" spc="-17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Unity &amp; FireBase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76890" y="499195"/>
            <a:ext cx="9446171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UI - 회원가입 / 메일 인증 / 로그인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70012" y="1607415"/>
            <a:ext cx="13347977" cy="7590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76890" y="499195"/>
            <a:ext cx="9446171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UI - Firebase 연동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0198112" y="799193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65504" y="1499989"/>
            <a:ext cx="16250213" cy="7287022"/>
          </a:xfrm>
          <a:custGeom>
            <a:avLst/>
            <a:gdLst/>
            <a:ahLst/>
            <a:cxnLst/>
            <a:rect r="r" b="b" t="t" l="l"/>
            <a:pathLst>
              <a:path h="7287022" w="16250213">
                <a:moveTo>
                  <a:pt x="0" y="0"/>
                </a:moveTo>
                <a:lnTo>
                  <a:pt x="16250214" y="0"/>
                </a:lnTo>
                <a:lnTo>
                  <a:pt x="16250214" y="7287022"/>
                </a:lnTo>
                <a:lnTo>
                  <a:pt x="0" y="7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26" t="0" r="-23557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6318"/>
          <a:stretch>
            <a:fillRect/>
          </a:stretch>
        </p:blipFill>
        <p:spPr>
          <a:xfrm flipH="false" flipV="false" rot="0">
            <a:off x="2406906" y="1285881"/>
            <a:ext cx="13125608" cy="797241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76890" y="499195"/>
            <a:ext cx="9446171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FireBase DB 연동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1315" y="2240070"/>
            <a:ext cx="2495550" cy="933450"/>
            <a:chOff x="0" y="0"/>
            <a:chExt cx="657264" cy="245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46534" y="0"/>
                  </a:moveTo>
                  <a:lnTo>
                    <a:pt x="610730" y="0"/>
                  </a:lnTo>
                  <a:cubicBezTo>
                    <a:pt x="636430" y="0"/>
                    <a:pt x="657264" y="20834"/>
                    <a:pt x="657264" y="46534"/>
                  </a:cubicBezTo>
                  <a:lnTo>
                    <a:pt x="657264" y="199313"/>
                  </a:lnTo>
                  <a:cubicBezTo>
                    <a:pt x="657264" y="211654"/>
                    <a:pt x="652361" y="223490"/>
                    <a:pt x="643635" y="232217"/>
                  </a:cubicBezTo>
                  <a:cubicBezTo>
                    <a:pt x="634908" y="240944"/>
                    <a:pt x="623072" y="245847"/>
                    <a:pt x="610730" y="245847"/>
                  </a:cubicBezTo>
                  <a:lnTo>
                    <a:pt x="46534" y="245847"/>
                  </a:lnTo>
                  <a:cubicBezTo>
                    <a:pt x="20834" y="245847"/>
                    <a:pt x="0" y="225013"/>
                    <a:pt x="0" y="199313"/>
                  </a:cubicBezTo>
                  <a:lnTo>
                    <a:pt x="0" y="46534"/>
                  </a:lnTo>
                  <a:cubicBezTo>
                    <a:pt x="0" y="20834"/>
                    <a:pt x="20834" y="0"/>
                    <a:pt x="46534" y="0"/>
                  </a:cubicBezTo>
                  <a:close/>
                </a:path>
              </a:pathLst>
            </a:custGeom>
            <a:solidFill>
              <a:srgbClr val="60B6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공정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37715" y="2240070"/>
            <a:ext cx="2495550" cy="933450"/>
            <a:chOff x="0" y="0"/>
            <a:chExt cx="657264" cy="245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46534" y="0"/>
                  </a:moveTo>
                  <a:lnTo>
                    <a:pt x="610730" y="0"/>
                  </a:lnTo>
                  <a:cubicBezTo>
                    <a:pt x="636430" y="0"/>
                    <a:pt x="657264" y="20834"/>
                    <a:pt x="657264" y="46534"/>
                  </a:cubicBezTo>
                  <a:lnTo>
                    <a:pt x="657264" y="199313"/>
                  </a:lnTo>
                  <a:cubicBezTo>
                    <a:pt x="657264" y="211654"/>
                    <a:pt x="652361" y="223490"/>
                    <a:pt x="643635" y="232217"/>
                  </a:cubicBezTo>
                  <a:cubicBezTo>
                    <a:pt x="634908" y="240944"/>
                    <a:pt x="623072" y="245847"/>
                    <a:pt x="610730" y="245847"/>
                  </a:cubicBezTo>
                  <a:lnTo>
                    <a:pt x="46534" y="245847"/>
                  </a:lnTo>
                  <a:cubicBezTo>
                    <a:pt x="20834" y="245847"/>
                    <a:pt x="0" y="225013"/>
                    <a:pt x="0" y="199313"/>
                  </a:cubicBezTo>
                  <a:lnTo>
                    <a:pt x="0" y="46534"/>
                  </a:lnTo>
                  <a:cubicBezTo>
                    <a:pt x="0" y="20834"/>
                    <a:pt x="20834" y="0"/>
                    <a:pt x="46534" y="0"/>
                  </a:cubicBezTo>
                  <a:close/>
                </a:path>
              </a:pathLst>
            </a:custGeom>
            <a:solidFill>
              <a:srgbClr val="F6E0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UI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3584706" y="3173520"/>
            <a:ext cx="784" cy="918408"/>
          </a:xfrm>
          <a:prstGeom prst="line">
            <a:avLst/>
          </a:prstGeom>
          <a:ln cap="flat" w="47625">
            <a:solidFill>
              <a:srgbClr val="EDF0F2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2481975" y="4091928"/>
            <a:ext cx="2205461" cy="1181100"/>
            <a:chOff x="0" y="0"/>
            <a:chExt cx="580862" cy="311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0862" cy="311072"/>
            </a:xfrm>
            <a:custGeom>
              <a:avLst/>
              <a:gdLst/>
              <a:ahLst/>
              <a:cxnLst/>
              <a:rect r="r" b="b" t="t" l="l"/>
              <a:pathLst>
                <a:path h="311072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258417"/>
                  </a:lnTo>
                  <a:cubicBezTo>
                    <a:pt x="580862" y="272382"/>
                    <a:pt x="575315" y="285775"/>
                    <a:pt x="565440" y="295649"/>
                  </a:cubicBezTo>
                  <a:cubicBezTo>
                    <a:pt x="555565" y="305524"/>
                    <a:pt x="542172" y="311072"/>
                    <a:pt x="528207" y="311072"/>
                  </a:cubicBezTo>
                  <a:lnTo>
                    <a:pt x="52655" y="311072"/>
                  </a:lnTo>
                  <a:cubicBezTo>
                    <a:pt x="38690" y="311072"/>
                    <a:pt x="25297" y="305524"/>
                    <a:pt x="15422" y="295649"/>
                  </a:cubicBezTo>
                  <a:cubicBezTo>
                    <a:pt x="5548" y="285775"/>
                    <a:pt x="0" y="272382"/>
                    <a:pt x="0" y="258417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80862" cy="3491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사용자 UI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  </a:t>
              </a: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로그인/로그아웃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 </a:t>
              </a: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회원가입/ 메일인증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280579" y="2392470"/>
            <a:ext cx="2495550" cy="933450"/>
            <a:chOff x="0" y="0"/>
            <a:chExt cx="657264" cy="245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46534" y="0"/>
                  </a:moveTo>
                  <a:lnTo>
                    <a:pt x="610730" y="0"/>
                  </a:lnTo>
                  <a:cubicBezTo>
                    <a:pt x="636430" y="0"/>
                    <a:pt x="657264" y="20834"/>
                    <a:pt x="657264" y="46534"/>
                  </a:cubicBezTo>
                  <a:lnTo>
                    <a:pt x="657264" y="199313"/>
                  </a:lnTo>
                  <a:cubicBezTo>
                    <a:pt x="657264" y="211654"/>
                    <a:pt x="652361" y="223490"/>
                    <a:pt x="643635" y="232217"/>
                  </a:cubicBezTo>
                  <a:cubicBezTo>
                    <a:pt x="634908" y="240944"/>
                    <a:pt x="623072" y="245847"/>
                    <a:pt x="610730" y="245847"/>
                  </a:cubicBezTo>
                  <a:lnTo>
                    <a:pt x="46534" y="245847"/>
                  </a:lnTo>
                  <a:cubicBezTo>
                    <a:pt x="20834" y="245847"/>
                    <a:pt x="0" y="225013"/>
                    <a:pt x="0" y="199313"/>
                  </a:cubicBezTo>
                  <a:lnTo>
                    <a:pt x="0" y="46534"/>
                  </a:lnTo>
                  <a:cubicBezTo>
                    <a:pt x="0" y="20834"/>
                    <a:pt x="20834" y="0"/>
                    <a:pt x="46534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물류 로봇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6988895" y="3325920"/>
            <a:ext cx="0" cy="987378"/>
          </a:xfrm>
          <a:prstGeom prst="line">
            <a:avLst/>
          </a:prstGeom>
          <a:ln cap="flat" w="47625">
            <a:solidFill>
              <a:srgbClr val="EDF0F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H="true">
            <a:off x="12008442" y="3447149"/>
            <a:ext cx="0" cy="866149"/>
          </a:xfrm>
          <a:prstGeom prst="line">
            <a:avLst/>
          </a:prstGeom>
          <a:ln cap="flat" w="47625">
            <a:solidFill>
              <a:srgbClr val="EDF0F2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2481975" y="5411101"/>
            <a:ext cx="2205461" cy="933450"/>
            <a:chOff x="0" y="0"/>
            <a:chExt cx="580862" cy="2458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0862" cy="245847"/>
            </a:xfrm>
            <a:custGeom>
              <a:avLst/>
              <a:gdLst/>
              <a:ahLst/>
              <a:cxnLst/>
              <a:rect r="r" b="b" t="t" l="l"/>
              <a:pathLst>
                <a:path h="245847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193192"/>
                  </a:lnTo>
                  <a:cubicBezTo>
                    <a:pt x="580862" y="207157"/>
                    <a:pt x="575315" y="220550"/>
                    <a:pt x="565440" y="230425"/>
                  </a:cubicBezTo>
                  <a:cubicBezTo>
                    <a:pt x="555565" y="240299"/>
                    <a:pt x="542172" y="245847"/>
                    <a:pt x="528207" y="245847"/>
                  </a:cubicBezTo>
                  <a:lnTo>
                    <a:pt x="52655" y="245847"/>
                  </a:lnTo>
                  <a:cubicBezTo>
                    <a:pt x="38690" y="245847"/>
                    <a:pt x="25297" y="240299"/>
                    <a:pt x="15422" y="230425"/>
                  </a:cubicBezTo>
                  <a:cubicBezTo>
                    <a:pt x="5548" y="220550"/>
                    <a:pt x="0" y="207157"/>
                    <a:pt x="0" y="193192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80862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관리자 UI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 공정 관리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481975" y="6592201"/>
            <a:ext cx="2205461" cy="1181100"/>
            <a:chOff x="0" y="0"/>
            <a:chExt cx="580862" cy="3110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0862" cy="311072"/>
            </a:xfrm>
            <a:custGeom>
              <a:avLst/>
              <a:gdLst/>
              <a:ahLst/>
              <a:cxnLst/>
              <a:rect r="r" b="b" t="t" l="l"/>
              <a:pathLst>
                <a:path h="311072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258417"/>
                  </a:lnTo>
                  <a:cubicBezTo>
                    <a:pt x="580862" y="272382"/>
                    <a:pt x="575315" y="285775"/>
                    <a:pt x="565440" y="295649"/>
                  </a:cubicBezTo>
                  <a:cubicBezTo>
                    <a:pt x="555565" y="305524"/>
                    <a:pt x="542172" y="311072"/>
                    <a:pt x="528207" y="311072"/>
                  </a:cubicBezTo>
                  <a:lnTo>
                    <a:pt x="52655" y="311072"/>
                  </a:lnTo>
                  <a:cubicBezTo>
                    <a:pt x="38690" y="311072"/>
                    <a:pt x="25297" y="305524"/>
                    <a:pt x="15422" y="295649"/>
                  </a:cubicBezTo>
                  <a:cubicBezTo>
                    <a:pt x="5548" y="285775"/>
                    <a:pt x="0" y="272382"/>
                    <a:pt x="0" y="258417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80862" cy="3491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제어반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 공정 수동/자동 제어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 가동 공정 모니터링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886165" y="4313298"/>
            <a:ext cx="2205461" cy="1447800"/>
            <a:chOff x="0" y="0"/>
            <a:chExt cx="580862" cy="3813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80862" cy="381314"/>
            </a:xfrm>
            <a:custGeom>
              <a:avLst/>
              <a:gdLst/>
              <a:ahLst/>
              <a:cxnLst/>
              <a:rect r="r" b="b" t="t" l="l"/>
              <a:pathLst>
                <a:path h="381314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328658"/>
                  </a:lnTo>
                  <a:cubicBezTo>
                    <a:pt x="580862" y="342623"/>
                    <a:pt x="575315" y="356016"/>
                    <a:pt x="565440" y="365891"/>
                  </a:cubicBezTo>
                  <a:cubicBezTo>
                    <a:pt x="555565" y="375766"/>
                    <a:pt x="542172" y="381314"/>
                    <a:pt x="528207" y="381314"/>
                  </a:cubicBezTo>
                  <a:lnTo>
                    <a:pt x="52655" y="381314"/>
                  </a:lnTo>
                  <a:cubicBezTo>
                    <a:pt x="38690" y="381314"/>
                    <a:pt x="25297" y="375766"/>
                    <a:pt x="15422" y="365891"/>
                  </a:cubicBezTo>
                  <a:cubicBezTo>
                    <a:pt x="5548" y="356016"/>
                    <a:pt x="0" y="342623"/>
                    <a:pt x="0" y="328658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80862" cy="41941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세척 공정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 세척 컨베이어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서브 컨베이어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펌프 모터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421547" y="4313298"/>
            <a:ext cx="2205461" cy="933450"/>
            <a:chOff x="0" y="0"/>
            <a:chExt cx="580862" cy="2458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80862" cy="245847"/>
            </a:xfrm>
            <a:custGeom>
              <a:avLst/>
              <a:gdLst/>
              <a:ahLst/>
              <a:cxnLst/>
              <a:rect r="r" b="b" t="t" l="l"/>
              <a:pathLst>
                <a:path h="245847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193192"/>
                  </a:lnTo>
                  <a:cubicBezTo>
                    <a:pt x="580862" y="207157"/>
                    <a:pt x="575315" y="220550"/>
                    <a:pt x="565440" y="230425"/>
                  </a:cubicBezTo>
                  <a:cubicBezTo>
                    <a:pt x="555565" y="240299"/>
                    <a:pt x="542172" y="245847"/>
                    <a:pt x="528207" y="245847"/>
                  </a:cubicBezTo>
                  <a:lnTo>
                    <a:pt x="52655" y="245847"/>
                  </a:lnTo>
                  <a:cubicBezTo>
                    <a:pt x="38690" y="245847"/>
                    <a:pt x="25297" y="240299"/>
                    <a:pt x="15422" y="230425"/>
                  </a:cubicBezTo>
                  <a:cubicBezTo>
                    <a:pt x="5548" y="220550"/>
                    <a:pt x="0" y="207157"/>
                    <a:pt x="0" y="193192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80862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건조 공정 ( 열풍/동결 )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건조기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421547" y="5384821"/>
            <a:ext cx="2205461" cy="1181100"/>
            <a:chOff x="0" y="0"/>
            <a:chExt cx="580862" cy="31107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80862" cy="311072"/>
            </a:xfrm>
            <a:custGeom>
              <a:avLst/>
              <a:gdLst/>
              <a:ahLst/>
              <a:cxnLst/>
              <a:rect r="r" b="b" t="t" l="l"/>
              <a:pathLst>
                <a:path h="311072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258417"/>
                  </a:lnTo>
                  <a:cubicBezTo>
                    <a:pt x="580862" y="272382"/>
                    <a:pt x="575315" y="285775"/>
                    <a:pt x="565440" y="295649"/>
                  </a:cubicBezTo>
                  <a:cubicBezTo>
                    <a:pt x="555565" y="305524"/>
                    <a:pt x="542172" y="311072"/>
                    <a:pt x="528207" y="311072"/>
                  </a:cubicBezTo>
                  <a:lnTo>
                    <a:pt x="52655" y="311072"/>
                  </a:lnTo>
                  <a:cubicBezTo>
                    <a:pt x="38690" y="311072"/>
                    <a:pt x="25297" y="305524"/>
                    <a:pt x="15422" y="295649"/>
                  </a:cubicBezTo>
                  <a:cubicBezTo>
                    <a:pt x="5548" y="285775"/>
                    <a:pt x="0" y="272382"/>
                    <a:pt x="0" y="258417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580862" cy="3491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절단공정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절단기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컨베이어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905711" y="4313298"/>
            <a:ext cx="2205461" cy="1181100"/>
            <a:chOff x="0" y="0"/>
            <a:chExt cx="580862" cy="31107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80862" cy="311072"/>
            </a:xfrm>
            <a:custGeom>
              <a:avLst/>
              <a:gdLst/>
              <a:ahLst/>
              <a:cxnLst/>
              <a:rect r="r" b="b" t="t" l="l"/>
              <a:pathLst>
                <a:path h="311072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258417"/>
                  </a:lnTo>
                  <a:cubicBezTo>
                    <a:pt x="580862" y="272382"/>
                    <a:pt x="575315" y="285775"/>
                    <a:pt x="565440" y="295649"/>
                  </a:cubicBezTo>
                  <a:cubicBezTo>
                    <a:pt x="555565" y="305524"/>
                    <a:pt x="542172" y="311072"/>
                    <a:pt x="528207" y="311072"/>
                  </a:cubicBezTo>
                  <a:lnTo>
                    <a:pt x="52655" y="311072"/>
                  </a:lnTo>
                  <a:cubicBezTo>
                    <a:pt x="38690" y="311072"/>
                    <a:pt x="25297" y="305524"/>
                    <a:pt x="15422" y="295649"/>
                  </a:cubicBezTo>
                  <a:cubicBezTo>
                    <a:pt x="5548" y="285775"/>
                    <a:pt x="0" y="272382"/>
                    <a:pt x="0" y="258417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80862" cy="3491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포장 공정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박스 포장 기계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 테이핑 기계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905711" y="5632471"/>
            <a:ext cx="2205461" cy="1181100"/>
            <a:chOff x="0" y="0"/>
            <a:chExt cx="580862" cy="31107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80862" cy="311072"/>
            </a:xfrm>
            <a:custGeom>
              <a:avLst/>
              <a:gdLst/>
              <a:ahLst/>
              <a:cxnLst/>
              <a:rect r="r" b="b" t="t" l="l"/>
              <a:pathLst>
                <a:path h="311072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258417"/>
                  </a:lnTo>
                  <a:cubicBezTo>
                    <a:pt x="580862" y="272382"/>
                    <a:pt x="575315" y="285775"/>
                    <a:pt x="565440" y="295649"/>
                  </a:cubicBezTo>
                  <a:cubicBezTo>
                    <a:pt x="555565" y="305524"/>
                    <a:pt x="542172" y="311072"/>
                    <a:pt x="528207" y="311072"/>
                  </a:cubicBezTo>
                  <a:lnTo>
                    <a:pt x="52655" y="311072"/>
                  </a:lnTo>
                  <a:cubicBezTo>
                    <a:pt x="38690" y="311072"/>
                    <a:pt x="25297" y="305524"/>
                    <a:pt x="15422" y="295649"/>
                  </a:cubicBezTo>
                  <a:cubicBezTo>
                    <a:pt x="5548" y="285775"/>
                    <a:pt x="0" y="272382"/>
                    <a:pt x="0" y="258417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580862" cy="3491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적재 공정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 공정 수동/자동 제어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 가동 공정 모니터링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>
            <a:off x="9524278" y="3173520"/>
            <a:ext cx="4812" cy="1139778"/>
          </a:xfrm>
          <a:prstGeom prst="line">
            <a:avLst/>
          </a:prstGeom>
          <a:ln cap="flat" w="47625">
            <a:solidFill>
              <a:srgbClr val="EDF0F2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9" id="39"/>
          <p:cNvGrpSpPr/>
          <p:nvPr/>
        </p:nvGrpSpPr>
        <p:grpSpPr>
          <a:xfrm rot="0">
            <a:off x="14425623" y="4313298"/>
            <a:ext cx="2205461" cy="933450"/>
            <a:chOff x="0" y="0"/>
            <a:chExt cx="580862" cy="24584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80862" cy="245847"/>
            </a:xfrm>
            <a:custGeom>
              <a:avLst/>
              <a:gdLst/>
              <a:ahLst/>
              <a:cxnLst/>
              <a:rect r="r" b="b" t="t" l="l"/>
              <a:pathLst>
                <a:path h="245847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193192"/>
                  </a:lnTo>
                  <a:cubicBezTo>
                    <a:pt x="580862" y="207157"/>
                    <a:pt x="575315" y="220550"/>
                    <a:pt x="565440" y="230425"/>
                  </a:cubicBezTo>
                  <a:cubicBezTo>
                    <a:pt x="555565" y="240299"/>
                    <a:pt x="542172" y="245847"/>
                    <a:pt x="528207" y="245847"/>
                  </a:cubicBezTo>
                  <a:lnTo>
                    <a:pt x="52655" y="245847"/>
                  </a:lnTo>
                  <a:cubicBezTo>
                    <a:pt x="38690" y="245847"/>
                    <a:pt x="25297" y="240299"/>
                    <a:pt x="15422" y="230425"/>
                  </a:cubicBezTo>
                  <a:cubicBezTo>
                    <a:pt x="5548" y="220550"/>
                    <a:pt x="0" y="207157"/>
                    <a:pt x="0" y="193192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580862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AGV</a:t>
              </a: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- 리프트형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425623" y="5632471"/>
            <a:ext cx="2205461" cy="933450"/>
            <a:chOff x="0" y="0"/>
            <a:chExt cx="580862" cy="24584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80862" cy="245847"/>
            </a:xfrm>
            <a:custGeom>
              <a:avLst/>
              <a:gdLst/>
              <a:ahLst/>
              <a:cxnLst/>
              <a:rect r="r" b="b" t="t" l="l"/>
              <a:pathLst>
                <a:path h="245847" w="580862">
                  <a:moveTo>
                    <a:pt x="52655" y="0"/>
                  </a:moveTo>
                  <a:lnTo>
                    <a:pt x="528207" y="0"/>
                  </a:lnTo>
                  <a:cubicBezTo>
                    <a:pt x="542172" y="0"/>
                    <a:pt x="555565" y="5548"/>
                    <a:pt x="565440" y="15422"/>
                  </a:cubicBezTo>
                  <a:cubicBezTo>
                    <a:pt x="575315" y="25297"/>
                    <a:pt x="580862" y="38690"/>
                    <a:pt x="580862" y="52655"/>
                  </a:cubicBezTo>
                  <a:lnTo>
                    <a:pt x="580862" y="193192"/>
                  </a:lnTo>
                  <a:cubicBezTo>
                    <a:pt x="580862" y="207157"/>
                    <a:pt x="575315" y="220550"/>
                    <a:pt x="565440" y="230425"/>
                  </a:cubicBezTo>
                  <a:cubicBezTo>
                    <a:pt x="555565" y="240299"/>
                    <a:pt x="542172" y="245847"/>
                    <a:pt x="528207" y="245847"/>
                  </a:cubicBezTo>
                  <a:lnTo>
                    <a:pt x="52655" y="245847"/>
                  </a:lnTo>
                  <a:cubicBezTo>
                    <a:pt x="38690" y="245847"/>
                    <a:pt x="25297" y="240299"/>
                    <a:pt x="15422" y="230425"/>
                  </a:cubicBezTo>
                  <a:cubicBezTo>
                    <a:pt x="5548" y="220550"/>
                    <a:pt x="0" y="207157"/>
                    <a:pt x="0" y="193192"/>
                  </a:cubicBezTo>
                  <a:lnTo>
                    <a:pt x="0" y="52655"/>
                  </a:lnTo>
                  <a:cubicBezTo>
                    <a:pt x="0" y="38690"/>
                    <a:pt x="5548" y="25297"/>
                    <a:pt x="15422" y="15422"/>
                  </a:cubicBezTo>
                  <a:cubicBezTo>
                    <a:pt x="25297" y="5548"/>
                    <a:pt x="38690" y="0"/>
                    <a:pt x="526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580862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로봇팔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15528354" y="3325920"/>
            <a:ext cx="0" cy="987378"/>
          </a:xfrm>
          <a:prstGeom prst="line">
            <a:avLst/>
          </a:prstGeom>
          <a:ln cap="flat" w="47625">
            <a:solidFill>
              <a:srgbClr val="EDF0F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46" id="46"/>
          <p:cNvSpPr txBox="true"/>
          <p:nvPr/>
        </p:nvSpPr>
        <p:spPr>
          <a:xfrm rot="0">
            <a:off x="1184688" y="591593"/>
            <a:ext cx="3979238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구조</a:t>
            </a:r>
          </a:p>
        </p:txBody>
      </p:sp>
      <p:sp>
        <p:nvSpPr>
          <p:cNvPr name="AutoShape 47" id="47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6988895" y="3447149"/>
            <a:ext cx="152400" cy="1018549"/>
          </a:xfrm>
          <a:prstGeom prst="line">
            <a:avLst/>
          </a:prstGeom>
          <a:ln cap="flat" w="47625">
            <a:solidFill>
              <a:srgbClr val="EDF0F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0" id="50"/>
          <p:cNvSpPr/>
          <p:nvPr/>
        </p:nvSpPr>
        <p:spPr>
          <a:xfrm>
            <a:off x="6988895" y="3325920"/>
            <a:ext cx="5019547" cy="0"/>
          </a:xfrm>
          <a:prstGeom prst="line">
            <a:avLst/>
          </a:prstGeom>
          <a:ln cap="flat" w="38100">
            <a:solidFill>
              <a:srgbClr val="EDF0F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8619" y="4116504"/>
            <a:ext cx="7040390" cy="191492"/>
            <a:chOff x="0" y="0"/>
            <a:chExt cx="9387187" cy="255323"/>
          </a:xfrm>
        </p:grpSpPr>
        <p:sp>
          <p:nvSpPr>
            <p:cNvPr name="AutoShape 3" id="3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5498619" y="6725463"/>
            <a:ext cx="7040390" cy="191492"/>
            <a:chOff x="0" y="0"/>
            <a:chExt cx="9387187" cy="255323"/>
          </a:xfrm>
        </p:grpSpPr>
        <p:sp>
          <p:nvSpPr>
            <p:cNvPr name="AutoShape 11" id="11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8" id="18"/>
          <p:cNvSpPr txBox="true"/>
          <p:nvPr/>
        </p:nvSpPr>
        <p:spPr>
          <a:xfrm rot="0">
            <a:off x="5498619" y="3275596"/>
            <a:ext cx="6867779" cy="75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2"/>
              </a:lnSpc>
            </a:pPr>
            <a:r>
              <a:rPr lang="en-US" sz="6600" spc="165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4. 프로젝트 현황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11898868" y="3886997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991575" y="5029200"/>
            <a:ext cx="6136800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630"/>
              </a:lnSpc>
              <a:buFont typeface="Arial"/>
              <a:buChar char="•"/>
            </a:pPr>
            <a:r>
              <a:rPr lang="en-US" sz="2200" spc="-11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현황  ( 현재 및 추가 진행 상황)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86263" y="1396706"/>
            <a:ext cx="14808677" cy="786159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76890" y="499195"/>
            <a:ext cx="9446171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전체공정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2845" y="3260825"/>
            <a:ext cx="2753921" cy="1235995"/>
            <a:chOff x="0" y="0"/>
            <a:chExt cx="2521067" cy="1131487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72845" y="4633313"/>
            <a:ext cx="2753921" cy="1235995"/>
            <a:chOff x="0" y="0"/>
            <a:chExt cx="2521067" cy="1131487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72845" y="6030328"/>
            <a:ext cx="2753921" cy="1235995"/>
            <a:chOff x="0" y="0"/>
            <a:chExt cx="2521067" cy="1131487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072845" y="7404905"/>
            <a:ext cx="2753921" cy="1235995"/>
            <a:chOff x="0" y="0"/>
            <a:chExt cx="2521067" cy="1131487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64653" y="3260825"/>
            <a:ext cx="2753921" cy="1235995"/>
            <a:chOff x="0" y="0"/>
            <a:chExt cx="2521067" cy="1131487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064653" y="4633313"/>
            <a:ext cx="2753921" cy="1235995"/>
            <a:chOff x="0" y="0"/>
            <a:chExt cx="2521067" cy="1131487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064653" y="6030328"/>
            <a:ext cx="2753921" cy="1235995"/>
            <a:chOff x="0" y="0"/>
            <a:chExt cx="2521067" cy="1131487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064653" y="7404905"/>
            <a:ext cx="2753921" cy="1235995"/>
            <a:chOff x="0" y="0"/>
            <a:chExt cx="2521067" cy="1131487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054528" y="3260825"/>
            <a:ext cx="2753921" cy="1235995"/>
            <a:chOff x="0" y="0"/>
            <a:chExt cx="2521067" cy="1131487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054528" y="4633313"/>
            <a:ext cx="2753921" cy="1235995"/>
            <a:chOff x="0" y="0"/>
            <a:chExt cx="2521067" cy="1131487"/>
          </a:xfrm>
        </p:grpSpPr>
        <p:sp>
          <p:nvSpPr>
            <p:cNvPr name="Freeform 21" id="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054528" y="6030328"/>
            <a:ext cx="2753921" cy="1235995"/>
            <a:chOff x="0" y="0"/>
            <a:chExt cx="2521067" cy="1131487"/>
          </a:xfrm>
        </p:grpSpPr>
        <p:sp>
          <p:nvSpPr>
            <p:cNvPr name="Freeform 23" id="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054528" y="7404905"/>
            <a:ext cx="2753921" cy="1235995"/>
            <a:chOff x="0" y="0"/>
            <a:chExt cx="2521067" cy="1131487"/>
          </a:xfrm>
        </p:grpSpPr>
        <p:sp>
          <p:nvSpPr>
            <p:cNvPr name="Freeform 25" id="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071125" y="3260825"/>
            <a:ext cx="2753921" cy="1235995"/>
            <a:chOff x="0" y="0"/>
            <a:chExt cx="2521067" cy="1131487"/>
          </a:xfrm>
        </p:grpSpPr>
        <p:sp>
          <p:nvSpPr>
            <p:cNvPr name="Freeform 27" id="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071125" y="4633313"/>
            <a:ext cx="2753921" cy="1235995"/>
            <a:chOff x="0" y="0"/>
            <a:chExt cx="2521067" cy="1131487"/>
          </a:xfrm>
        </p:grpSpPr>
        <p:sp>
          <p:nvSpPr>
            <p:cNvPr name="Freeform 29" id="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071125" y="6030328"/>
            <a:ext cx="2753921" cy="1235995"/>
            <a:chOff x="0" y="0"/>
            <a:chExt cx="2521067" cy="1131487"/>
          </a:xfrm>
        </p:grpSpPr>
        <p:sp>
          <p:nvSpPr>
            <p:cNvPr name="Freeform 31" id="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071125" y="7404905"/>
            <a:ext cx="2753921" cy="1235995"/>
            <a:chOff x="0" y="0"/>
            <a:chExt cx="2521067" cy="1131487"/>
          </a:xfrm>
        </p:grpSpPr>
        <p:sp>
          <p:nvSpPr>
            <p:cNvPr name="Freeform 33" id="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3397467" y="3417615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완료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97467" y="4760273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3397467" y="6157289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97467" y="754852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3509891" y="1110108"/>
            <a:ext cx="7894989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Date: June 1, 2025  |  Time: 10:00 AM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89275" y="341761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6389275" y="4760273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389275" y="6157289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89275" y="754852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9356301" y="341761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356301" y="6157289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9356301" y="754852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2372899" y="341761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2372899" y="4760273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50050" y="6157289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2372899" y="754852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AutoShape 50" id="50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1" id="51"/>
          <p:cNvSpPr txBox="true"/>
          <p:nvPr/>
        </p:nvSpPr>
        <p:spPr>
          <a:xfrm rot="0">
            <a:off x="625012" y="826834"/>
            <a:ext cx="3501843" cy="60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5299" spc="132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현황1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3098973" y="8802825"/>
            <a:ext cx="2753921" cy="1235995"/>
            <a:chOff x="0" y="0"/>
            <a:chExt cx="2521067" cy="1131487"/>
          </a:xfrm>
        </p:grpSpPr>
        <p:sp>
          <p:nvSpPr>
            <p:cNvPr name="Freeform 53" id="5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6090781" y="8802825"/>
            <a:ext cx="2753921" cy="1235995"/>
            <a:chOff x="0" y="0"/>
            <a:chExt cx="2521067" cy="1131487"/>
          </a:xfrm>
        </p:grpSpPr>
        <p:sp>
          <p:nvSpPr>
            <p:cNvPr name="Freeform 55" id="5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9080655" y="8802825"/>
            <a:ext cx="2753921" cy="1235995"/>
            <a:chOff x="0" y="0"/>
            <a:chExt cx="2521067" cy="1131487"/>
          </a:xfrm>
        </p:grpSpPr>
        <p:sp>
          <p:nvSpPr>
            <p:cNvPr name="Freeform 57" id="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2097253" y="8802825"/>
            <a:ext cx="2753921" cy="1235995"/>
            <a:chOff x="0" y="0"/>
            <a:chExt cx="2521067" cy="1131487"/>
          </a:xfrm>
        </p:grpSpPr>
        <p:sp>
          <p:nvSpPr>
            <p:cNvPr name="Freeform 59" id="5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3423595" y="894644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61" id="61"/>
          <p:cNvSpPr txBox="true"/>
          <p:nvPr/>
        </p:nvSpPr>
        <p:spPr>
          <a:xfrm rot="0">
            <a:off x="6415403" y="8946445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382428" y="894644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63" id="63"/>
          <p:cNvSpPr txBox="true"/>
          <p:nvPr/>
        </p:nvSpPr>
        <p:spPr>
          <a:xfrm rot="0">
            <a:off x="12399026" y="8946445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5060724" y="3260825"/>
            <a:ext cx="2753921" cy="1235995"/>
            <a:chOff x="0" y="0"/>
            <a:chExt cx="2521067" cy="1131487"/>
          </a:xfrm>
        </p:grpSpPr>
        <p:sp>
          <p:nvSpPr>
            <p:cNvPr name="Freeform 65" id="6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15060724" y="4633313"/>
            <a:ext cx="2753921" cy="1235995"/>
            <a:chOff x="0" y="0"/>
            <a:chExt cx="2521067" cy="1131487"/>
          </a:xfrm>
        </p:grpSpPr>
        <p:sp>
          <p:nvSpPr>
            <p:cNvPr name="Freeform 67" id="6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15060724" y="6030328"/>
            <a:ext cx="2753921" cy="1235995"/>
            <a:chOff x="0" y="0"/>
            <a:chExt cx="2521067" cy="1131487"/>
          </a:xfrm>
        </p:grpSpPr>
        <p:sp>
          <p:nvSpPr>
            <p:cNvPr name="Freeform 69" id="6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15060724" y="7404905"/>
            <a:ext cx="2753921" cy="1235995"/>
            <a:chOff x="0" y="0"/>
            <a:chExt cx="2521067" cy="1131487"/>
          </a:xfrm>
        </p:grpSpPr>
        <p:sp>
          <p:nvSpPr>
            <p:cNvPr name="Freeform 71" id="7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72" id="72"/>
          <p:cNvSpPr txBox="true"/>
          <p:nvPr/>
        </p:nvSpPr>
        <p:spPr>
          <a:xfrm rot="0">
            <a:off x="15362497" y="341761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73" id="73"/>
          <p:cNvSpPr txBox="true"/>
          <p:nvPr/>
        </p:nvSpPr>
        <p:spPr>
          <a:xfrm rot="0">
            <a:off x="15362497" y="4760273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74" id="74"/>
          <p:cNvSpPr txBox="true"/>
          <p:nvPr/>
        </p:nvSpPr>
        <p:spPr>
          <a:xfrm rot="0">
            <a:off x="15339649" y="6157289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5362497" y="754852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grpSp>
        <p:nvGrpSpPr>
          <p:cNvPr name="Group 76" id="76"/>
          <p:cNvGrpSpPr/>
          <p:nvPr/>
        </p:nvGrpSpPr>
        <p:grpSpPr>
          <a:xfrm rot="0">
            <a:off x="15086851" y="8802825"/>
            <a:ext cx="2753921" cy="1235995"/>
            <a:chOff x="0" y="0"/>
            <a:chExt cx="2521067" cy="1131487"/>
          </a:xfrm>
        </p:grpSpPr>
        <p:sp>
          <p:nvSpPr>
            <p:cNvPr name="Freeform 77" id="7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78" id="78"/>
          <p:cNvSpPr txBox="true"/>
          <p:nvPr/>
        </p:nvSpPr>
        <p:spPr>
          <a:xfrm rot="0">
            <a:off x="15388625" y="894644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79" id="79"/>
          <p:cNvSpPr txBox="true"/>
          <p:nvPr/>
        </p:nvSpPr>
        <p:spPr>
          <a:xfrm rot="0">
            <a:off x="9332925" y="4687320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5" id="8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6141236" y="2031773"/>
            <a:ext cx="2552452" cy="833465"/>
            <a:chOff x="0" y="0"/>
            <a:chExt cx="672251" cy="219513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건조 공정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9181389" y="2017786"/>
            <a:ext cx="2552452" cy="833465"/>
            <a:chOff x="0" y="0"/>
            <a:chExt cx="672251" cy="219513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절단 공정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2197987" y="2017786"/>
            <a:ext cx="2552452" cy="833465"/>
            <a:chOff x="0" y="0"/>
            <a:chExt cx="672251" cy="219513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19050"/>
              <a:ext cx="672251" cy="23856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90"/>
                </a:lnSpc>
              </a:pPr>
              <a:r>
                <a:rPr lang="en-US" sz="23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택배 포장 공정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5138610" y="1989211"/>
            <a:ext cx="2552452" cy="833465"/>
            <a:chOff x="0" y="0"/>
            <a:chExt cx="672251" cy="219513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박스 적재 공정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3098973" y="2077167"/>
            <a:ext cx="2552452" cy="833465"/>
            <a:chOff x="0" y="0"/>
            <a:chExt cx="672251" cy="219513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세척 공정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253693" y="3474765"/>
            <a:ext cx="2552452" cy="833465"/>
            <a:chOff x="0" y="0"/>
            <a:chExt cx="672251" cy="219513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설계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253693" y="4834578"/>
            <a:ext cx="2552452" cy="833465"/>
            <a:chOff x="0" y="0"/>
            <a:chExt cx="672251" cy="219513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PLC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282268" y="6231593"/>
            <a:ext cx="2552452" cy="833465"/>
            <a:chOff x="0" y="0"/>
            <a:chExt cx="672251" cy="219513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Unity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279821" y="7446323"/>
            <a:ext cx="2552452" cy="1153160"/>
            <a:chOff x="0" y="0"/>
            <a:chExt cx="672251" cy="303713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672251" cy="303713"/>
            </a:xfrm>
            <a:custGeom>
              <a:avLst/>
              <a:gdLst/>
              <a:ahLst/>
              <a:cxnLst/>
              <a:rect r="r" b="b" t="t" l="l"/>
              <a:pathLst>
                <a:path h="3037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258216"/>
                  </a:lnTo>
                  <a:cubicBezTo>
                    <a:pt x="672251" y="283343"/>
                    <a:pt x="651881" y="303713"/>
                    <a:pt x="626754" y="303713"/>
                  </a:cubicBezTo>
                  <a:lnTo>
                    <a:pt x="45497" y="303713"/>
                  </a:lnTo>
                  <a:cubicBezTo>
                    <a:pt x="20370" y="303713"/>
                    <a:pt x="0" y="283343"/>
                    <a:pt x="0" y="2582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19050"/>
              <a:ext cx="672251" cy="32276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TCP/IP &amp; MX Componet</a:t>
              </a: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279821" y="9022472"/>
            <a:ext cx="2552452" cy="833465"/>
            <a:chOff x="0" y="0"/>
            <a:chExt cx="672251" cy="219513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FireBase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2845" y="3260825"/>
            <a:ext cx="2753921" cy="1235995"/>
            <a:chOff x="0" y="0"/>
            <a:chExt cx="2521067" cy="1131487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72845" y="4633313"/>
            <a:ext cx="2753921" cy="1235995"/>
            <a:chOff x="0" y="0"/>
            <a:chExt cx="2521067" cy="1131487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72845" y="6030328"/>
            <a:ext cx="2753921" cy="1235995"/>
            <a:chOff x="0" y="0"/>
            <a:chExt cx="2521067" cy="1131487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072845" y="7404905"/>
            <a:ext cx="2753921" cy="1235995"/>
            <a:chOff x="0" y="0"/>
            <a:chExt cx="2521067" cy="1131487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64653" y="3260825"/>
            <a:ext cx="2753921" cy="1235995"/>
            <a:chOff x="0" y="0"/>
            <a:chExt cx="2521067" cy="1131487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064653" y="4633313"/>
            <a:ext cx="2753921" cy="1235995"/>
            <a:chOff x="0" y="0"/>
            <a:chExt cx="2521067" cy="1131487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064653" y="6030328"/>
            <a:ext cx="2753921" cy="1235995"/>
            <a:chOff x="0" y="0"/>
            <a:chExt cx="2521067" cy="1131487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064653" y="7404905"/>
            <a:ext cx="2753921" cy="1235995"/>
            <a:chOff x="0" y="0"/>
            <a:chExt cx="2521067" cy="1131487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054528" y="3260825"/>
            <a:ext cx="2753921" cy="1235995"/>
            <a:chOff x="0" y="0"/>
            <a:chExt cx="2521067" cy="1131487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054528" y="4633313"/>
            <a:ext cx="2753921" cy="1235995"/>
            <a:chOff x="0" y="0"/>
            <a:chExt cx="2521067" cy="1131487"/>
          </a:xfrm>
        </p:grpSpPr>
        <p:sp>
          <p:nvSpPr>
            <p:cNvPr name="Freeform 21" id="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054528" y="6030328"/>
            <a:ext cx="2753921" cy="1235995"/>
            <a:chOff x="0" y="0"/>
            <a:chExt cx="2521067" cy="1131487"/>
          </a:xfrm>
        </p:grpSpPr>
        <p:sp>
          <p:nvSpPr>
            <p:cNvPr name="Freeform 23" id="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054528" y="7404905"/>
            <a:ext cx="2753921" cy="1235995"/>
            <a:chOff x="0" y="0"/>
            <a:chExt cx="2521067" cy="1131487"/>
          </a:xfrm>
        </p:grpSpPr>
        <p:sp>
          <p:nvSpPr>
            <p:cNvPr name="Freeform 25" id="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071125" y="3260825"/>
            <a:ext cx="2753921" cy="1235995"/>
            <a:chOff x="0" y="0"/>
            <a:chExt cx="2521067" cy="1131487"/>
          </a:xfrm>
        </p:grpSpPr>
        <p:sp>
          <p:nvSpPr>
            <p:cNvPr name="Freeform 27" id="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071125" y="4633313"/>
            <a:ext cx="2753921" cy="1235995"/>
            <a:chOff x="0" y="0"/>
            <a:chExt cx="2521067" cy="1131487"/>
          </a:xfrm>
        </p:grpSpPr>
        <p:sp>
          <p:nvSpPr>
            <p:cNvPr name="Freeform 29" id="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071125" y="6030328"/>
            <a:ext cx="2753921" cy="1235995"/>
            <a:chOff x="0" y="0"/>
            <a:chExt cx="2521067" cy="1131487"/>
          </a:xfrm>
        </p:grpSpPr>
        <p:sp>
          <p:nvSpPr>
            <p:cNvPr name="Freeform 31" id="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071125" y="7404905"/>
            <a:ext cx="2753921" cy="1235995"/>
            <a:chOff x="0" y="0"/>
            <a:chExt cx="2521067" cy="1131487"/>
          </a:xfrm>
        </p:grpSpPr>
        <p:sp>
          <p:nvSpPr>
            <p:cNvPr name="Freeform 33" id="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3397467" y="3417615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완료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97467" y="4760273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일부 구현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3397467" y="6157289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97467" y="754852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3509891" y="1110108"/>
            <a:ext cx="7894989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Date: June 1, 2025  |  Time: 10:00 AM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89275" y="341761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6389275" y="4760273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일부 구현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389275" y="6157289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89275" y="754852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9356301" y="341761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356301" y="6157289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기능 구현 완료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9356301" y="754852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2372899" y="3417615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372899" y="4760273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50050" y="6157289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일부 구현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2372899" y="7548525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25012" y="826834"/>
            <a:ext cx="3501843" cy="60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5299" spc="132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현황2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3098973" y="8802825"/>
            <a:ext cx="2753921" cy="1235995"/>
            <a:chOff x="0" y="0"/>
            <a:chExt cx="2521067" cy="1131487"/>
          </a:xfrm>
        </p:grpSpPr>
        <p:sp>
          <p:nvSpPr>
            <p:cNvPr name="Freeform 52" id="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6090781" y="8802825"/>
            <a:ext cx="2753921" cy="1235995"/>
            <a:chOff x="0" y="0"/>
            <a:chExt cx="2521067" cy="1131487"/>
          </a:xfrm>
        </p:grpSpPr>
        <p:sp>
          <p:nvSpPr>
            <p:cNvPr name="Freeform 54" id="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080655" y="8802825"/>
            <a:ext cx="2753921" cy="1235995"/>
            <a:chOff x="0" y="0"/>
            <a:chExt cx="2521067" cy="1131487"/>
          </a:xfrm>
        </p:grpSpPr>
        <p:sp>
          <p:nvSpPr>
            <p:cNvPr name="Freeform 56" id="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2097253" y="8802825"/>
            <a:ext cx="2753921" cy="1235995"/>
            <a:chOff x="0" y="0"/>
            <a:chExt cx="2521067" cy="1131487"/>
          </a:xfrm>
        </p:grpSpPr>
        <p:sp>
          <p:nvSpPr>
            <p:cNvPr name="Freeform 58" id="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3423595" y="894644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60" id="60"/>
          <p:cNvSpPr txBox="true"/>
          <p:nvPr/>
        </p:nvSpPr>
        <p:spPr>
          <a:xfrm rot="0">
            <a:off x="6415403" y="8946445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382428" y="894644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62" id="62"/>
          <p:cNvSpPr txBox="true"/>
          <p:nvPr/>
        </p:nvSpPr>
        <p:spPr>
          <a:xfrm rot="0">
            <a:off x="12399026" y="8946445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일부 구현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15060724" y="3260825"/>
            <a:ext cx="2753921" cy="1235995"/>
            <a:chOff x="0" y="0"/>
            <a:chExt cx="2521067" cy="1131487"/>
          </a:xfrm>
        </p:grpSpPr>
        <p:sp>
          <p:nvSpPr>
            <p:cNvPr name="Freeform 64" id="6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15060724" y="4633313"/>
            <a:ext cx="2753921" cy="1235995"/>
            <a:chOff x="0" y="0"/>
            <a:chExt cx="2521067" cy="1131487"/>
          </a:xfrm>
        </p:grpSpPr>
        <p:sp>
          <p:nvSpPr>
            <p:cNvPr name="Freeform 66" id="6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5060724" y="6030328"/>
            <a:ext cx="2753921" cy="1235995"/>
            <a:chOff x="0" y="0"/>
            <a:chExt cx="2521067" cy="1131487"/>
          </a:xfrm>
        </p:grpSpPr>
        <p:sp>
          <p:nvSpPr>
            <p:cNvPr name="Freeform 68" id="6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15060724" y="7404905"/>
            <a:ext cx="2753921" cy="1235995"/>
            <a:chOff x="0" y="0"/>
            <a:chExt cx="2521067" cy="1131487"/>
          </a:xfrm>
        </p:grpSpPr>
        <p:sp>
          <p:nvSpPr>
            <p:cNvPr name="Freeform 70" id="7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71" id="71"/>
          <p:cNvSpPr txBox="true"/>
          <p:nvPr/>
        </p:nvSpPr>
        <p:spPr>
          <a:xfrm rot="0">
            <a:off x="15362497" y="3417615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5362497" y="4760273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339649" y="6157289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5362497" y="754852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  <a:p>
            <a:pPr algn="ctr">
              <a:lnSpc>
                <a:spcPts val="3359"/>
              </a:lnSpc>
            </a:pPr>
          </a:p>
        </p:txBody>
      </p:sp>
      <p:grpSp>
        <p:nvGrpSpPr>
          <p:cNvPr name="Group 75" id="75"/>
          <p:cNvGrpSpPr/>
          <p:nvPr/>
        </p:nvGrpSpPr>
        <p:grpSpPr>
          <a:xfrm rot="0">
            <a:off x="15086851" y="8802825"/>
            <a:ext cx="2753921" cy="1235995"/>
            <a:chOff x="0" y="0"/>
            <a:chExt cx="2521067" cy="1131487"/>
          </a:xfrm>
        </p:grpSpPr>
        <p:sp>
          <p:nvSpPr>
            <p:cNvPr name="Freeform 76" id="7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21067" cy="1131487"/>
            </a:xfrm>
            <a:custGeom>
              <a:avLst/>
              <a:gdLst/>
              <a:ahLst/>
              <a:cxnLst/>
              <a:rect r="r" b="b" t="t" l="l"/>
              <a:pathLst>
                <a:path h="1131487" w="252106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77" id="77"/>
          <p:cNvSpPr txBox="true"/>
          <p:nvPr/>
        </p:nvSpPr>
        <p:spPr>
          <a:xfrm rot="0">
            <a:off x="15388625" y="8946445"/>
            <a:ext cx="215037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-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78" id="78"/>
          <p:cNvSpPr txBox="true"/>
          <p:nvPr/>
        </p:nvSpPr>
        <p:spPr>
          <a:xfrm rot="0">
            <a:off x="9332925" y="4687320"/>
            <a:ext cx="21503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진행 예정</a:t>
            </a:r>
          </a:p>
        </p:txBody>
      </p:sp>
      <p:grpSp>
        <p:nvGrpSpPr>
          <p:cNvPr name="Group 79" id="79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AutoShape 85" id="85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6" id="86"/>
          <p:cNvGrpSpPr/>
          <p:nvPr/>
        </p:nvGrpSpPr>
        <p:grpSpPr>
          <a:xfrm rot="0">
            <a:off x="3098973" y="2077167"/>
            <a:ext cx="2552452" cy="833465"/>
            <a:chOff x="0" y="0"/>
            <a:chExt cx="672251" cy="219513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AGV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6141236" y="2031773"/>
            <a:ext cx="2552452" cy="833465"/>
            <a:chOff x="0" y="0"/>
            <a:chExt cx="672251" cy="219513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로봇팔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9181389" y="2017786"/>
            <a:ext cx="2552452" cy="833465"/>
            <a:chOff x="0" y="0"/>
            <a:chExt cx="672251" cy="219513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파우치 포장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2197987" y="2017786"/>
            <a:ext cx="2552452" cy="833465"/>
            <a:chOff x="0" y="0"/>
            <a:chExt cx="672251" cy="219513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19050"/>
              <a:ext cx="672251" cy="23856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90"/>
                </a:lnSpc>
              </a:pPr>
              <a:r>
                <a:rPr lang="en-US" sz="23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사용자/관리자 UI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5076192" y="2031773"/>
            <a:ext cx="2552452" cy="833465"/>
            <a:chOff x="0" y="0"/>
            <a:chExt cx="672251" cy="219513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UI - 제어반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253693" y="3474765"/>
            <a:ext cx="2552452" cy="833465"/>
            <a:chOff x="0" y="0"/>
            <a:chExt cx="672251" cy="219513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설계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253693" y="4834578"/>
            <a:ext cx="2552452" cy="833465"/>
            <a:chOff x="0" y="0"/>
            <a:chExt cx="672251" cy="219513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PLC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282268" y="6231593"/>
            <a:ext cx="2552452" cy="833465"/>
            <a:chOff x="0" y="0"/>
            <a:chExt cx="672251" cy="219513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Unity</a:t>
              </a: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279821" y="9022472"/>
            <a:ext cx="2552452" cy="833465"/>
            <a:chOff x="0" y="0"/>
            <a:chExt cx="672251" cy="219513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672251" cy="219513"/>
            </a:xfrm>
            <a:custGeom>
              <a:avLst/>
              <a:gdLst/>
              <a:ahLst/>
              <a:cxnLst/>
              <a:rect r="r" b="b" t="t" l="l"/>
              <a:pathLst>
                <a:path h="2195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174016"/>
                  </a:lnTo>
                  <a:cubicBezTo>
                    <a:pt x="672251" y="199144"/>
                    <a:pt x="651881" y="219513"/>
                    <a:pt x="626754" y="219513"/>
                  </a:cubicBezTo>
                  <a:lnTo>
                    <a:pt x="45497" y="219513"/>
                  </a:lnTo>
                  <a:cubicBezTo>
                    <a:pt x="20370" y="219513"/>
                    <a:pt x="0" y="199144"/>
                    <a:pt x="0" y="1740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28575"/>
              <a:ext cx="672251" cy="2480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FireBase</a:t>
              </a: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279821" y="7446323"/>
            <a:ext cx="2552452" cy="1153160"/>
            <a:chOff x="0" y="0"/>
            <a:chExt cx="672251" cy="303713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672251" cy="303713"/>
            </a:xfrm>
            <a:custGeom>
              <a:avLst/>
              <a:gdLst/>
              <a:ahLst/>
              <a:cxnLst/>
              <a:rect r="r" b="b" t="t" l="l"/>
              <a:pathLst>
                <a:path h="303713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258216"/>
                  </a:lnTo>
                  <a:cubicBezTo>
                    <a:pt x="672251" y="283343"/>
                    <a:pt x="651881" y="303713"/>
                    <a:pt x="626754" y="303713"/>
                  </a:cubicBezTo>
                  <a:lnTo>
                    <a:pt x="45497" y="303713"/>
                  </a:lnTo>
                  <a:cubicBezTo>
                    <a:pt x="20370" y="303713"/>
                    <a:pt x="0" y="283343"/>
                    <a:pt x="0" y="258216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19050"/>
              <a:ext cx="672251" cy="32276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TCP/IP &amp; MX Componet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978" y="4151757"/>
            <a:ext cx="5770045" cy="155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2"/>
              </a:lnSpc>
            </a:pPr>
            <a:r>
              <a:rPr lang="en-US" sz="14400" spc="648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97986" y="5356098"/>
            <a:ext cx="10492028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12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가치같이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4688" y="591593"/>
            <a:ext cx="5596218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 관리 구조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64453" y="1607415"/>
            <a:ext cx="15258885" cy="8074894"/>
          </a:xfrm>
          <a:custGeom>
            <a:avLst/>
            <a:gdLst/>
            <a:ahLst/>
            <a:cxnLst/>
            <a:rect r="r" b="b" t="t" l="l"/>
            <a:pathLst>
              <a:path h="8074894" w="15258885">
                <a:moveTo>
                  <a:pt x="0" y="0"/>
                </a:moveTo>
                <a:lnTo>
                  <a:pt x="15258885" y="0"/>
                </a:lnTo>
                <a:lnTo>
                  <a:pt x="15258885" y="8074893"/>
                </a:lnTo>
                <a:lnTo>
                  <a:pt x="0" y="8074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46" r="0" b="-3146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4688" y="591593"/>
            <a:ext cx="3501843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공정 이미지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571977" y="1703161"/>
            <a:ext cx="14422665" cy="7197826"/>
          </a:xfrm>
          <a:custGeom>
            <a:avLst/>
            <a:gdLst/>
            <a:ahLst/>
            <a:cxnLst/>
            <a:rect r="r" b="b" t="t" l="l"/>
            <a:pathLst>
              <a:path h="7197826" w="14422665">
                <a:moveTo>
                  <a:pt x="0" y="0"/>
                </a:moveTo>
                <a:lnTo>
                  <a:pt x="14422665" y="0"/>
                </a:lnTo>
                <a:lnTo>
                  <a:pt x="14422665" y="7197826"/>
                </a:lnTo>
                <a:lnTo>
                  <a:pt x="0" y="719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71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8619" y="4116504"/>
            <a:ext cx="7040390" cy="191492"/>
            <a:chOff x="0" y="0"/>
            <a:chExt cx="9387187" cy="255323"/>
          </a:xfrm>
        </p:grpSpPr>
        <p:sp>
          <p:nvSpPr>
            <p:cNvPr name="AutoShape 3" id="3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5498619" y="6725463"/>
            <a:ext cx="7040390" cy="191492"/>
            <a:chOff x="0" y="0"/>
            <a:chExt cx="9387187" cy="255323"/>
          </a:xfrm>
        </p:grpSpPr>
        <p:sp>
          <p:nvSpPr>
            <p:cNvPr name="AutoShape 11" id="11"/>
            <p:cNvSpPr/>
            <p:nvPr/>
          </p:nvSpPr>
          <p:spPr>
            <a:xfrm>
              <a:off x="0" y="127661"/>
              <a:ext cx="9387187" cy="0"/>
            </a:xfrm>
            <a:prstGeom prst="line">
              <a:avLst/>
            </a:prstGeom>
            <a:ln cap="flat" w="63500">
              <a:solidFill>
                <a:srgbClr val="2A52B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9131864" y="0"/>
              <a:ext cx="255323" cy="255323"/>
              <a:chOff x="0" y="0"/>
              <a:chExt cx="57818" cy="5781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8" id="18"/>
          <p:cNvSpPr txBox="true"/>
          <p:nvPr/>
        </p:nvSpPr>
        <p:spPr>
          <a:xfrm rot="0">
            <a:off x="5498619" y="3275596"/>
            <a:ext cx="6867779" cy="75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82"/>
              </a:lnSpc>
            </a:pPr>
            <a:r>
              <a:rPr lang="en-US" sz="6600" spc="165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2. 팀 구성 및 역할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11898868" y="3886997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29598" y="4975709"/>
            <a:ext cx="6136800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59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팀 원 소개</a:t>
            </a:r>
          </a:p>
          <a:p>
            <a:pPr algn="l" marL="518160" indent="-259080" lvl="1">
              <a:lnSpc>
                <a:spcPts val="3959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담당 업무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43433" y="4301288"/>
            <a:ext cx="6218443" cy="19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건조 공정 설계 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토트 박스 규격화 설계 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택배 박스 포장  자동화 설비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택배 박스 적재  자동화 설비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포장 파우치 공정 설계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33402" y="4301288"/>
            <a:ext cx="4948443" cy="238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절단 공정 설계 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건조 공정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로봇팔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택배 박스 포장 자동화 설비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택배 박스 적재 자동화 설비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포장 파우치 공정 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6218" y="4301288"/>
            <a:ext cx="5495721" cy="238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세척 공정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로봇팔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로봇팔을 이용한 화물형 AGV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택배 박스 그리퍼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택배 박스 적재 자동화 설비 설계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포장 파우치 공정 설계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8857258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715718" y="8857258"/>
            <a:ext cx="191492" cy="191492"/>
            <a:chOff x="0" y="0"/>
            <a:chExt cx="57818" cy="578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558530" y="9328077"/>
            <a:ext cx="5170940" cy="24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b="true" sz="1800" spc="-53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가치같이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755913"/>
            <a:ext cx="3710486" cy="30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b="true" sz="2799" spc="-195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김소현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99168" y="3755913"/>
            <a:ext cx="3710486" cy="30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b="true" sz="2799" spc="-195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유영민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78575" y="3755913"/>
            <a:ext cx="3710486" cy="30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b="true" sz="2799" spc="-195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문다울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6422571" y="1703161"/>
            <a:ext cx="0" cy="7249843"/>
          </a:xfrm>
          <a:prstGeom prst="line">
            <a:avLst/>
          </a:prstGeom>
          <a:ln cap="flat" w="9525">
            <a:solidFill>
              <a:srgbClr val="2A52B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2128500" y="1703161"/>
            <a:ext cx="0" cy="7249843"/>
          </a:xfrm>
          <a:prstGeom prst="line">
            <a:avLst/>
          </a:prstGeom>
          <a:ln cap="flat" w="9525">
            <a:solidFill>
              <a:srgbClr val="2A52B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476536" y="566494"/>
            <a:ext cx="8048367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팀원 소개 및 역할 - 설계 파트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43433" y="4301288"/>
            <a:ext cx="6218443" cy="238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세척 공정 Uniity 제어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세척 분배 공정  Uniity 제어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건조 공정  Uniity 제어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절단 공정   Uniity 제어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택배 박스 포장 공정 Unity 제어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로봇팔  Unity 제어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16010" y="4301288"/>
            <a:ext cx="5573579" cy="19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PLC  I/O 입출력 할당표)작성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설비의 액추에이터(모터,실린터, 램프 등) , 센서 파악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 체 공정 PLC  프로그래밍 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화면 설계  -  사용자UI, 관리자 UI, 제어반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PLC-UNITY 시운전(시뮬레이션)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6218" y="4301288"/>
            <a:ext cx="5495721" cy="278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Unity  환경 설정  및 초기 프로젝트  세팅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UI  구현 - 사용자,  관리자,  제어반 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TCP/IP &amp;  MX_Component 전체 공정 연동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FireBase ( auth, DB ) 연동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AGV Unity 제어</a:t>
            </a:r>
          </a:p>
          <a:p>
            <a:pPr algn="l" marL="431802" indent="-215901" lvl="1">
              <a:lnSpc>
                <a:spcPts val="3180"/>
              </a:lnSpc>
              <a:buFont typeface="Arial"/>
              <a:buChar char="•"/>
            </a:pPr>
            <a:r>
              <a:rPr lang="en-US" b="true" sz="2000" spc="-10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택배 박스 적재 공정 Unity 제어</a:t>
            </a:r>
          </a:p>
          <a:p>
            <a:pPr algn="l">
              <a:lnSpc>
                <a:spcPts val="318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8857258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715718" y="8857258"/>
            <a:ext cx="191492" cy="191492"/>
            <a:chOff x="0" y="0"/>
            <a:chExt cx="57818" cy="578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558530" y="9328077"/>
            <a:ext cx="5170940" cy="24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b="true" sz="1800" spc="-53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가치같이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755913"/>
            <a:ext cx="3710486" cy="30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b="true" sz="2799" spc="-195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김종훈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02717" y="3755913"/>
            <a:ext cx="4179232" cy="30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b="true" sz="2799" spc="-195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이용준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78575" y="3755913"/>
            <a:ext cx="3710486" cy="30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b="true" sz="2799" spc="-195">
                <a:solidFill>
                  <a:srgbClr val="2A52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황정민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5677099" y="1703161"/>
            <a:ext cx="0" cy="7249843"/>
          </a:xfrm>
          <a:prstGeom prst="line">
            <a:avLst/>
          </a:prstGeom>
          <a:ln cap="flat" w="9525">
            <a:solidFill>
              <a:srgbClr val="2A52B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2128500" y="1703161"/>
            <a:ext cx="0" cy="7249843"/>
          </a:xfrm>
          <a:prstGeom prst="line">
            <a:avLst/>
          </a:prstGeom>
          <a:ln cap="flat" w="9525">
            <a:solidFill>
              <a:srgbClr val="2A52B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476536" y="566494"/>
            <a:ext cx="10391600" cy="5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5099" spc="127">
                <a:solidFill>
                  <a:srgbClr val="2A52BF"/>
                </a:solidFill>
                <a:latin typeface="Nanum Square"/>
                <a:ea typeface="Nanum Square"/>
                <a:cs typeface="Nanum Square"/>
                <a:sym typeface="Nanum Square"/>
              </a:rPr>
              <a:t>팀원 소개 및 역할 - 제어 및 연동 파트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DAGRpnaY2I0</dc:identifier>
  <dcterms:modified xsi:type="dcterms:W3CDTF">2011-08-01T06:04:30Z</dcterms:modified>
  <cp:revision>1</cp:revision>
  <dc:title>Timeline Cycle Visual Charts Presentation in Blue White Teal Simple Style</dc:title>
</cp:coreProperties>
</file>